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83" r:id="rId9"/>
    <p:sldId id="280" r:id="rId10"/>
    <p:sldId id="284" r:id="rId11"/>
    <p:sldId id="282" r:id="rId12"/>
    <p:sldId id="27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2527" autoAdjust="0"/>
  </p:normalViewPr>
  <p:slideViewPr>
    <p:cSldViewPr>
      <p:cViewPr>
        <p:scale>
          <a:sx n="100" d="100"/>
          <a:sy n="100" d="100"/>
        </p:scale>
        <p:origin x="-552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0AE20-357F-499D-8069-F27D174C7CB5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B2CFC-D881-4E8D-B445-CF171A850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83788-AC82-4759-85E4-AFD9BDAF2FE4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43DCE-ECAA-46DF-AC28-997B2C961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39C64-66AA-4B01-ABFA-E33396C329CE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CC808-2E45-477B-8587-6C0F6E571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0A96E-0D80-483C-8145-F5B373A1D18C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32CED-26EC-4AB5-B2BB-601E72D95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C52EA-CDEF-4C9F-9FF7-8729F392618F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547A4-AFFA-4B88-8A29-991BC6B19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13821-B09D-4120-815E-C434A9E7C3EC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72118-9A44-4A4F-A26D-DD039233E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C3AEA-14CF-4D35-A480-445B52D3D6E2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71693-04D8-46D7-956B-DF4583075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40095-E4E6-48D1-BB8D-190438EC97EC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5127E-F236-4DA4-931D-C6F286925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3C0AE-D1C3-4068-A4D1-92619084E987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4B034-D946-447C-8930-90FF21DD2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B8FB6-E7E9-4D53-BFC7-F1938984BC8A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7875E-F72C-4274-A662-BA00CD3CA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E85B5-0424-4600-A3B3-5F847CD64428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CD047-26DE-424D-863D-63927347D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5616A4-533B-4DC8-BA54-A83F4C4E5DB3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2292A4-2CB8-4116-8BBC-1AEAAFCBB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odnichok-polyany.ru/" TargetMode="External"/><Relationship Id="rId2" Type="http://schemas.openxmlformats.org/officeDocument/2006/relationships/hyperlink" Target="mailto:spoliany@yandex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1268413"/>
            <a:ext cx="7772400" cy="23764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Мастер-класс по лепке глиняной игрушки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«Рязанский </a:t>
            </a:r>
            <a:r>
              <a:rPr lang="ru-RU" sz="60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косопуз</a:t>
            </a:r>
            <a:r>
              <a:rPr lang="ru-RU" sz="60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4900" b="1" dirty="0" smtClean="0">
                <a:solidFill>
                  <a:srgbClr val="CC0000"/>
                </a:solidFill>
              </a:rPr>
              <a:t/>
            </a:r>
            <a:br>
              <a:rPr lang="ru-RU" sz="4900" b="1" dirty="0" smtClean="0">
                <a:solidFill>
                  <a:srgbClr val="CC0000"/>
                </a:solidFill>
              </a:rPr>
            </a:br>
            <a:endParaRPr lang="ru-RU" sz="4900" dirty="0" smtClean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3716338"/>
            <a:ext cx="7489825" cy="1922462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«Мещерские плотники –                                             на всю страну работники» </a:t>
            </a:r>
            <a:b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р.н.пословица  </a:t>
            </a:r>
            <a:endParaRPr lang="ru-RU" sz="2800" b="1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107950" y="5949950"/>
            <a:ext cx="5616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Подготовил воспитатель </a:t>
            </a:r>
          </a:p>
          <a:p>
            <a:r>
              <a:rPr lang="ru-RU" sz="1200" b="1"/>
              <a:t>МБДОУ «Полянский детский сад «Родничок» общеразвивающего вида </a:t>
            </a:r>
          </a:p>
          <a:p>
            <a:r>
              <a:rPr lang="ru-RU" sz="1200" b="1"/>
              <a:t>Бушманова Ирина Олеговна</a:t>
            </a:r>
          </a:p>
          <a:p>
            <a:endParaRPr lang="ru-RU" sz="1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DSCF76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940175"/>
            <a:ext cx="2952750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 descr="DSCF7713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404813"/>
            <a:ext cx="5186363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663575" y="2152650"/>
            <a:ext cx="1963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900113" y="1916113"/>
            <a:ext cx="2303462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/>
              <a:t>Сушить необходимо примерно 3-4 дня, подальше от отопительных приборов, естественным путём. </a:t>
            </a:r>
          </a:p>
          <a:p>
            <a:pPr algn="r"/>
            <a:r>
              <a:rPr lang="ru-RU" sz="1200" b="1"/>
              <a:t>Если на изделии появились трещины, то их надо замазать шликером</a:t>
            </a:r>
            <a:r>
              <a:rPr lang="ru-RU" sz="1200" b="1" i="1"/>
              <a:t> </a:t>
            </a:r>
            <a:r>
              <a:rPr lang="ru-RU" sz="1200" b="1"/>
              <a:t> и вновь просушить. </a:t>
            </a: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3492500" y="4581525"/>
            <a:ext cx="47513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После просушки можно провести обжиг изделия в муфельной печи </a:t>
            </a:r>
            <a:r>
              <a:rPr lang="ru-RU" sz="1200" b="1" i="1"/>
              <a:t>(можно в русской печи)</a:t>
            </a:r>
            <a:r>
              <a:rPr lang="ru-RU" sz="1200" b="1"/>
              <a:t> при температуре 800 градусов. </a:t>
            </a:r>
          </a:p>
          <a:p>
            <a:r>
              <a:rPr lang="ru-RU" sz="1200" b="1"/>
              <a:t>После обжига глина становится керамикой, прочным, влагостойким материалом.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DSCF77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60350"/>
            <a:ext cx="5599113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4" descr="DSCF79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133600"/>
            <a:ext cx="2886075" cy="44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3132138" y="4221163"/>
            <a:ext cx="568801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Просушенную или обожженную фигурку расписываем гуашью в соответствии с цветами и другими особенностями рязанского народного мужского костюма. Расписывать следует сначала верхную часть, особенно те места которые требуют работы кончиком кисти, лицо, глаза. Затем игрушку ставим на клеёнку или доску и расписываем нижнюю часть. </a:t>
            </a:r>
          </a:p>
          <a:p>
            <a:r>
              <a:rPr lang="ru-RU" sz="1200" b="1"/>
              <a:t>В условиях детского сада этап обжига воспитатель может                       заменить покрытием фигурки лаком на водной основе.</a:t>
            </a:r>
            <a:r>
              <a:rPr lang="ru-RU" sz="1200"/>
              <a:t> </a:t>
            </a:r>
          </a:p>
          <a:p>
            <a:r>
              <a:rPr lang="ru-RU" sz="1200" b="1"/>
              <a:t>Лепка из глины — это не только интереснейшее </a:t>
            </a:r>
          </a:p>
          <a:p>
            <a:r>
              <a:rPr lang="ru-RU" sz="1200" b="1"/>
              <a:t>творческое занятие благотворно действующее </a:t>
            </a:r>
          </a:p>
          <a:p>
            <a:r>
              <a:rPr lang="ru-RU" sz="1200" b="1"/>
              <a:t>на нервную систему, это еще и способ снять </a:t>
            </a:r>
          </a:p>
          <a:p>
            <a:r>
              <a:rPr lang="ru-RU" sz="1200" b="1"/>
              <a:t>напряжение, расслабиться и получить </a:t>
            </a:r>
          </a:p>
          <a:p>
            <a:r>
              <a:rPr lang="ru-RU" sz="1200" b="1"/>
              <a:t>массу положительных эмоций.</a:t>
            </a:r>
          </a:p>
          <a:p>
            <a:endParaRPr lang="ru-RU" sz="1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ctrTitle"/>
          </p:nvPr>
        </p:nvSpPr>
        <p:spPr>
          <a:xfrm>
            <a:off x="684213" y="2133600"/>
            <a:ext cx="7772400" cy="2590800"/>
          </a:xfrm>
        </p:spPr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76375" y="1196975"/>
            <a:ext cx="6400800" cy="3744913"/>
          </a:xfrm>
        </p:spPr>
        <p:txBody>
          <a:bodyPr/>
          <a:lstStyle/>
          <a:p>
            <a:pPr>
              <a:defRPr/>
            </a:pP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spoliany@yandex.ru</a:t>
            </a:r>
            <a:endParaRPr lang="en-US" dirty="0" smtClean="0"/>
          </a:p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 детского сада «Родничок»</a:t>
            </a:r>
            <a:r>
              <a:rPr lang="ru-RU" dirty="0" smtClean="0"/>
              <a:t> </a:t>
            </a:r>
            <a:r>
              <a:rPr lang="en-US" dirty="0" smtClean="0">
                <a:hlinkClick r:id="rId3"/>
              </a:rPr>
              <a:t>http://rodnichok-polyany.ru/</a:t>
            </a:r>
            <a:r>
              <a:rPr lang="en-US" dirty="0" smtClean="0"/>
              <a:t> </a:t>
            </a:r>
            <a:endParaRPr lang="ru-RU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042988" y="549275"/>
            <a:ext cx="7797800" cy="1008063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Почему рязанский мужик - </a:t>
            </a: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косопузый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3563938" y="1773238"/>
            <a:ext cx="540067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Times New Roman" pitchFamily="18" charset="0"/>
              </a:rPr>
              <a:t>Славный мастеровой народ жил на рязанской земле и всероссийскую известность имели плотники. В северных рязанских краях земля не самая плодородная, болотистая, урожаи невелики - чтобы заработать, мужики, собравшись в артель и заткнув за пояс топор, уходили плотничать в Санкт-Петербург, Киев, за Урал, и в Среднюю Азию.</a:t>
            </a:r>
          </a:p>
          <a:p>
            <a:r>
              <a:rPr lang="ru-RU" sz="1200" b="1">
                <a:latin typeface="Times New Roman" pitchFamily="18" charset="0"/>
              </a:rPr>
              <a:t>Этот традиционный отхожий промысел, которым славились рязанцы, породил и специфическое прозвище местных мужиков.</a:t>
            </a:r>
          </a:p>
          <a:p>
            <a:r>
              <a:rPr lang="ru-RU" sz="1200" b="1">
                <a:latin typeface="Times New Roman" pitchFamily="18" charset="0"/>
              </a:rPr>
              <a:t>«Косопузый» — это название профессионального плотника. </a:t>
            </a:r>
          </a:p>
          <a:p>
            <a:r>
              <a:rPr lang="ru-RU" sz="1200" b="1">
                <a:latin typeface="Times New Roman" pitchFamily="18" charset="0"/>
              </a:rPr>
              <a:t>А дело вот в чём, топор, заткнутый за пояс, при ходьбе постоянно сползал на живот и приносил определенные неудобства при передвижении. Эту проблему рязанцы решили  просто: они стали завязывать кушаки не на животе, как вся Россия - матушка, а сбоку. Узел при этом не давал сползти топору на пупок, а живот и одежда на нем перекашивались в сторону. Вот и создавалось впечатление, что у рязанских мужчин косое «пузо». </a:t>
            </a:r>
          </a:p>
          <a:p>
            <a:r>
              <a:rPr lang="ru-RU" sz="1200">
                <a:latin typeface="Times New Roman" pitchFamily="18" charset="0"/>
              </a:rPr>
              <a:t> </a:t>
            </a:r>
            <a:r>
              <a:rPr lang="ru-RU" sz="1200" b="1">
                <a:latin typeface="Times New Roman" pitchFamily="18" charset="0"/>
              </a:rPr>
              <a:t>Удивительным искусством славились рязанские древоделы, </a:t>
            </a:r>
          </a:p>
          <a:p>
            <a:r>
              <a:rPr lang="ru-RU" sz="1200" b="1">
                <a:latin typeface="Times New Roman" pitchFamily="18" charset="0"/>
              </a:rPr>
              <a:t>в Древней Руси говорили не «построить», а «срубить город», </a:t>
            </a:r>
          </a:p>
          <a:p>
            <a:r>
              <a:rPr lang="ru-RU" sz="1200" b="1">
                <a:latin typeface="Times New Roman" pitchFamily="18" charset="0"/>
              </a:rPr>
              <a:t>потому и каждый муж с малых лет владел топором, </a:t>
            </a:r>
          </a:p>
          <a:p>
            <a:r>
              <a:rPr lang="ru-RU" sz="1200" b="1">
                <a:latin typeface="Times New Roman" pitchFamily="18" charset="0"/>
              </a:rPr>
              <a:t>и по мере способностей стремился постичь </a:t>
            </a:r>
          </a:p>
          <a:p>
            <a:r>
              <a:rPr lang="ru-RU" sz="1200" b="1">
                <a:latin typeface="Times New Roman" pitchFamily="18" charset="0"/>
              </a:rPr>
              <a:t>это мастерство. </a:t>
            </a:r>
          </a:p>
          <a:p>
            <a:r>
              <a:rPr lang="ru-RU" sz="1200" b="1">
                <a:latin typeface="Times New Roman" pitchFamily="18" charset="0"/>
              </a:rPr>
              <a:t>Один из таких рязанских умельцев</a:t>
            </a:r>
          </a:p>
          <a:p>
            <a:r>
              <a:rPr lang="ru-RU" sz="1200" b="1">
                <a:latin typeface="Times New Roman" pitchFamily="18" charset="0"/>
              </a:rPr>
              <a:t> сделал вот что...</a:t>
            </a:r>
          </a:p>
          <a:p>
            <a:endParaRPr lang="ru-RU" sz="1200" b="1">
              <a:latin typeface="Times New Roman" pitchFamily="18" charset="0"/>
            </a:endParaRPr>
          </a:p>
        </p:txBody>
      </p:sp>
      <p:pic>
        <p:nvPicPr>
          <p:cNvPr id="14339" name="Picture 5" descr="image[9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44675"/>
            <a:ext cx="30861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7559675" cy="1152525"/>
          </a:xfrm>
        </p:spPr>
        <p:txBody>
          <a:bodyPr/>
          <a:lstStyle/>
          <a:p>
            <a:pPr algn="r" eaLnBrk="1" hangingPunct="1"/>
            <a:r>
              <a:rPr lang="ru-RU" sz="2800" b="1" smtClean="0">
                <a:latin typeface="Times New Roman" pitchFamily="18" charset="0"/>
              </a:rPr>
              <a:t>О том, как рязанский плотник </a:t>
            </a:r>
            <a:br>
              <a:rPr lang="ru-RU" sz="2800" b="1" smtClean="0">
                <a:latin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</a:rPr>
              <a:t>Дмитрий Петров передвинул </a:t>
            </a:r>
            <a:br>
              <a:rPr lang="ru-RU" sz="2800" b="1" smtClean="0">
                <a:latin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</a:rPr>
              <a:t>деревянную церковь в городе Моршанске</a:t>
            </a:r>
          </a:p>
        </p:txBody>
      </p:sp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79388" y="1412875"/>
            <a:ext cx="8713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527175" y="2297113"/>
            <a:ext cx="6789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0" y="1484313"/>
            <a:ext cx="91440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                  Была в городе Моршанске, Тамбовской губернии, деревянная церковь. Зажиточные вкладчики решили     </a:t>
            </a:r>
          </a:p>
          <a:p>
            <a:r>
              <a:rPr lang="ru-RU" sz="1200" b="1"/>
              <a:t>       поставить новую, каменную. Закупили материал, договорились с каменных дел мастерами. Только, вот какая закавыка вышла. Каменную церковь хотели ставить непременно на месте деревянной, но куда девать старую, еще добротную и, самое главное, всем привычную? Однако выход нашелся.</a:t>
            </a:r>
          </a:p>
          <a:p>
            <a:r>
              <a:rPr lang="ru-RU" sz="1200" b="1"/>
              <a:t>Пришел как-то в город Моршанск на заработки вместе с плотничьей артелью оброчный крепостной крестьянин Рязанского уезда Дмитрий Петров и стал спрашивать какую-нибудь работу у тамошних жителей. Сказали ему, что работа имеется у церковного старосты — сарай починить надобно. Дело свое Петров сделал быстро и хорошо. Довольный староста поведал о намерении прихожан построить церковь и о немалых затруднениях в этом деле. Иностранный механик запросил за передвижку церкви очень большие деньги. В ответ на это Петров предложил передвинуть церковь безо всякой разборки и намного дешевле, чем поверг старосту в немалое изумление. Дело осложнялось еще и тем, что сама передвижка должна была происходить вечером, во время Всенощной, при большом скоплении в храме верующих. Передвижку и подготовку к такому богоугодному делу решили провести </a:t>
            </a:r>
          </a:p>
          <a:p>
            <a:r>
              <a:rPr lang="ru-RU" sz="1200" b="1"/>
              <a:t>25 марта 1812 года без особой огласки, предупредив лишь настоятеля храма и местного городничего.</a:t>
            </a:r>
          </a:p>
          <a:p>
            <a:r>
              <a:rPr lang="ru-RU" sz="1200" b="1"/>
              <a:t>Приготовили деревянные катки, рычаги и веревки. Саму церковь стянули по углам большими железными скобами и болтами, оплели канатами, чтобы не рассыпалась при движении, и под колокольные звоны приступили к работе. Подвели под фундамент бревна, соорудили земляную насыпь и приподняли церковь. Затем сделали под ней деревянный настил и по деревянным каткам переместили церковь на нужное расстояние. Церковь, наполненная молящимися, оглашаемая пением и колокольным звоном, была сдвинута с прежнего своего места на 42 аршина (примерно 30 м) и во время этого движения только крест наверху церкви слегка колебался. </a:t>
            </a:r>
          </a:p>
          <a:p>
            <a:r>
              <a:rPr lang="ru-RU" sz="1200" b="1"/>
              <a:t>Всю работу провели так тонко и аккуратно, что молящиеся прихожане ничего и не заметили, </a:t>
            </a:r>
          </a:p>
          <a:p>
            <a:r>
              <a:rPr lang="ru-RU" sz="1200" b="1"/>
              <a:t>лишь несколько раз ощутив непонятные слабые толчки. </a:t>
            </a:r>
          </a:p>
          <a:p>
            <a:r>
              <a:rPr lang="ru-RU" sz="1200" b="1"/>
              <a:t>На рассвете, выходящие из церкви прихожане, с удивлением обозревали непривычное место,</a:t>
            </a:r>
          </a:p>
          <a:p>
            <a:r>
              <a:rPr lang="ru-RU" sz="1200" b="1"/>
              <a:t>на которое чудесным образом переместилась деревянная церковь Николы Чудотворца.</a:t>
            </a:r>
          </a:p>
          <a:p>
            <a:r>
              <a:rPr lang="ru-RU" sz="1200" b="1"/>
              <a:t>Вот такой была русская техника во втором десятилетии XIX века, которой </a:t>
            </a:r>
          </a:p>
          <a:p>
            <a:r>
              <a:rPr lang="ru-RU" sz="1200" b="1"/>
              <a:t>так виртуозно владел рязанский умелец Дмитрий Петров. </a:t>
            </a:r>
          </a:p>
          <a:p>
            <a:r>
              <a:rPr lang="ru-RU" sz="1200" b="1"/>
              <a:t>                                                                  Недаром в народной пословице говорилось:</a:t>
            </a:r>
          </a:p>
          <a:p>
            <a:r>
              <a:rPr lang="ru-RU" sz="1200" b="1"/>
              <a:t>                                         «Где мещерский работник побродил, там хоромы стоят». </a:t>
            </a:r>
            <a:endParaRPr lang="ru-RU" sz="1200" b="1" i="1"/>
          </a:p>
          <a:p>
            <a:r>
              <a:rPr lang="ru-RU" sz="1200" b="1" i="1"/>
              <a:t>                                               Источник: "Легенды Рязанского края", В.Семин.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1835150" y="404813"/>
            <a:ext cx="6862763" cy="998537"/>
          </a:xfrm>
        </p:spPr>
        <p:txBody>
          <a:bodyPr/>
          <a:lstStyle/>
          <a:p>
            <a:pPr algn="r" eaLnBrk="1" hangingPunct="1"/>
            <a:r>
              <a:rPr lang="ru-RU" sz="2800" b="1" smtClean="0">
                <a:latin typeface="Times New Roman" pitchFamily="18" charset="0"/>
              </a:rPr>
              <a:t>А как же выглядели рязанские мужчины</a:t>
            </a:r>
            <a:r>
              <a:rPr lang="ru-RU" sz="2800" smtClean="0">
                <a:latin typeface="Times New Roman" pitchFamily="18" charset="0"/>
              </a:rPr>
              <a:t>?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2411413" y="981075"/>
            <a:ext cx="6553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Мужской костюм по всей России был однотипным - рубаха и портки, пояс и головной убор, отличия были в вышивке, характерной для данной местности и манере ношения одежды.</a:t>
            </a:r>
          </a:p>
        </p:txBody>
      </p:sp>
      <p:pic>
        <p:nvPicPr>
          <p:cNvPr id="16387" name="Picture 4" descr="img22 — коп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73238"/>
            <a:ext cx="6337300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 flipH="1">
            <a:off x="179388" y="115888"/>
            <a:ext cx="71437" cy="73025"/>
          </a:xfrm>
        </p:spPr>
        <p:txBody>
          <a:bodyPr/>
          <a:lstStyle/>
          <a:p>
            <a:pPr algn="r" eaLnBrk="1" hangingPunct="1"/>
            <a:endParaRPr lang="ru-RU" sz="1200" b="1" smtClean="0">
              <a:latin typeface="Arial" charset="0"/>
            </a:endParaRPr>
          </a:p>
        </p:txBody>
      </p:sp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900113" y="1268413"/>
            <a:ext cx="3455987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Основой мужской одежды была сорочка или нижняя рубаха. </a:t>
            </a:r>
          </a:p>
          <a:p>
            <a:r>
              <a:rPr lang="ru-RU" sz="1200" b="1"/>
              <a:t>Рубахи шили из льняных и хлопчатобумажных тканей, а также из шёлка(у зажиточных рязанцев). </a:t>
            </a:r>
          </a:p>
          <a:p>
            <a:r>
              <a:rPr lang="ru-RU" sz="1200" b="1"/>
              <a:t>Рукава у кисти узкие. </a:t>
            </a:r>
          </a:p>
          <a:p>
            <a:r>
              <a:rPr lang="ru-RU" sz="1200" b="1"/>
              <a:t>Длина рукава, вероятно, зависела от назначения рубахи. Ворот либо отсутствовал (просто круглая горловина), либо в виде стойки, круглой или четырехугольной («каре»), с основой в виде кожи или бересты, высотой 2,5-4 см; застегивался на пуговицу. Наличие ворота предполагало разрез посередине груди или слева (косоворотка), с пуговицами или завязками.</a:t>
            </a:r>
            <a:br>
              <a:rPr lang="ru-RU" sz="1200" b="1"/>
            </a:br>
            <a:r>
              <a:rPr lang="ru-RU" sz="1200" b="1"/>
              <a:t>Цвета рубах разные: чаще белые, синие и красные. Носили их навыпуск и подпоясывали нешироким поясом. У праздничных рубах украшали ворот, рукава и низ вышивкой и узорными вставками.</a:t>
            </a:r>
          </a:p>
        </p:txBody>
      </p:sp>
      <p:pic>
        <p:nvPicPr>
          <p:cNvPr id="17411" name="Picture 5" descr="a0efeff7bc90b45dd6900a36e08ab4f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33375"/>
            <a:ext cx="338455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900113" y="5300663"/>
            <a:ext cx="59769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Крестьянской верхней одеждой бывали армяк и зипун. </a:t>
            </a:r>
          </a:p>
          <a:p>
            <a:r>
              <a:rPr lang="ru-RU" sz="1200" b="1"/>
              <a:t>Армяк - это верхняя долгополая одежда в виде халата или кафтана из сукна или грубой шерстяной материи. Зипун — распашная одежда полуприлегающего, расширенного книзу силуэта с застежкой встык. </a:t>
            </a:r>
          </a:p>
          <a:p>
            <a:r>
              <a:rPr lang="ru-RU" sz="1200" b="1"/>
              <a:t>Длина его была от середины коленей и выше. Рукав узкий до запястья. </a:t>
            </a:r>
          </a:p>
          <a:p>
            <a:endParaRPr lang="ru-RU" sz="1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algn="r" eaLnBrk="1" hangingPunct="1"/>
            <a:r>
              <a:rPr lang="ru-RU" sz="3600" b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smtClean="0">
                <a:latin typeface="Times New Roman" pitchFamily="18" charset="0"/>
                <a:cs typeface="Times New Roman" pitchFamily="18" charset="0"/>
              </a:rPr>
            </a:b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4427538" y="908050"/>
            <a:ext cx="3744912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Порты шились из полосатого холста с преобладанием синих, серых и белых цветов. Их шили узкими, плотно облегающими ноги, без карманов, завязывали их на поясе шнурком или верёвкой ("гашником"). Порты заправляли в сапоги, либо обматывали онучами, перевязывали оборами и  поверх надевали лапти. Бытовали и широкие штаны (шаровары). Шили их из домотканины, окрашенной в синий цвет.</a:t>
            </a:r>
          </a:p>
          <a:p>
            <a:r>
              <a:rPr lang="ru-RU" sz="1200" b="1"/>
              <a:t>Крестьяне носили лапти. В городе носили сапоги. Примерно с начала XIV века, появляется обувь на каблуках. Носки сапог обычно были тупыми, а у знати иногда загнутыми вверх. Сапоги с короткими, ниже колен, голенищами срезанными к колену углом. Сапоги шили из цветной кожи, сафьяна, бархата, парчи, часто украшали вышивкой.</a:t>
            </a:r>
          </a:p>
          <a:p>
            <a:r>
              <a:rPr lang="ru-RU" sz="1200" b="1"/>
              <a:t>Головным убором служила суконная или валяная шляпа — «грешевик», картуз и зимний меховой треух. Зимняя верхняя одежда — кафтан отрезной по талии и шуба. Волосы мужчины стригли «под горшок»               или коротко, оставляя иногда чуб,              отпускали бороду и усы. </a:t>
            </a:r>
          </a:p>
        </p:txBody>
      </p:sp>
      <p:pic>
        <p:nvPicPr>
          <p:cNvPr id="18435" name="Picture 4" descr="ba7b215b609a0833db89ab8e65e50db2 — коп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052513"/>
            <a:ext cx="2951163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611188" y="1125538"/>
            <a:ext cx="8086725" cy="5472112"/>
          </a:xfrm>
        </p:spPr>
        <p:txBody>
          <a:bodyPr/>
          <a:lstStyle/>
          <a:p>
            <a:pPr algn="l" eaLnBrk="1" hangingPunct="1"/>
            <a:r>
              <a:rPr lang="ru-RU" sz="1200" b="1" smtClean="0">
                <a:latin typeface="Arial" charset="0"/>
              </a:rPr>
              <a:t>Цель: развитие художественных способностей посредством ознакомления с историей, культурой и бытом Рязанского края.</a:t>
            </a:r>
            <a:br>
              <a:rPr lang="ru-RU" sz="1200" b="1" smtClean="0">
                <a:latin typeface="Arial" charset="0"/>
              </a:rPr>
            </a:br>
            <a:r>
              <a:rPr lang="ru-RU" sz="1200" b="1" smtClean="0">
                <a:latin typeface="Arial" charset="0"/>
              </a:rPr>
              <a:t/>
            </a:r>
            <a:br>
              <a:rPr lang="ru-RU" sz="1200" b="1" smtClean="0">
                <a:latin typeface="Arial" charset="0"/>
              </a:rPr>
            </a:br>
            <a:r>
              <a:rPr lang="ru-RU" sz="1200" b="1" smtClean="0">
                <a:latin typeface="Arial" charset="0"/>
              </a:rPr>
              <a:t>Задачи:</a:t>
            </a:r>
            <a:br>
              <a:rPr lang="ru-RU" sz="1200" b="1" smtClean="0">
                <a:latin typeface="Arial" charset="0"/>
              </a:rPr>
            </a:br>
            <a:r>
              <a:rPr lang="ru-RU" sz="1200" b="1" smtClean="0">
                <a:latin typeface="Arial" charset="0"/>
              </a:rPr>
              <a:t>- расширить знания об истории, культуре и быте Рязанского края;</a:t>
            </a:r>
            <a:br>
              <a:rPr lang="ru-RU" sz="1200" b="1" smtClean="0">
                <a:latin typeface="Arial" charset="0"/>
              </a:rPr>
            </a:br>
            <a:r>
              <a:rPr lang="ru-RU" sz="1200" b="1" smtClean="0">
                <a:latin typeface="Arial" charset="0"/>
              </a:rPr>
              <a:t>- познакомить с элементами мужского костюма Рязанского края;</a:t>
            </a:r>
            <a:br>
              <a:rPr lang="ru-RU" sz="1200" b="1" smtClean="0">
                <a:latin typeface="Arial" charset="0"/>
              </a:rPr>
            </a:br>
            <a:r>
              <a:rPr lang="ru-RU" sz="1200" b="1" smtClean="0">
                <a:latin typeface="Arial" charset="0"/>
              </a:rPr>
              <a:t>- закрепить умение лепить фигуру человека конструктивным способом;</a:t>
            </a:r>
            <a:br>
              <a:rPr lang="ru-RU" sz="1200" b="1" smtClean="0">
                <a:latin typeface="Arial" charset="0"/>
              </a:rPr>
            </a:br>
            <a:r>
              <a:rPr lang="ru-RU" sz="1200" b="1" smtClean="0">
                <a:latin typeface="Arial" charset="0"/>
              </a:rPr>
              <a:t>- воспитывать интерес к истории, культуре и быту Рязанского края;</a:t>
            </a:r>
            <a:br>
              <a:rPr lang="ru-RU" sz="1200" b="1" smtClean="0">
                <a:latin typeface="Arial" charset="0"/>
              </a:rPr>
            </a:br>
            <a:r>
              <a:rPr lang="ru-RU" sz="1200" b="1" smtClean="0">
                <a:latin typeface="Arial" charset="0"/>
              </a:rPr>
              <a:t>- повысить интерес к глине, желание работать с ней и получать позитивные эмоции.</a:t>
            </a:r>
            <a:br>
              <a:rPr lang="ru-RU" sz="1200" b="1" smtClean="0">
                <a:latin typeface="Arial" charset="0"/>
              </a:rPr>
            </a:br>
            <a:r>
              <a:rPr lang="ru-RU" sz="1200" b="1" smtClean="0">
                <a:latin typeface="Arial" charset="0"/>
              </a:rPr>
              <a:t/>
            </a:r>
            <a:br>
              <a:rPr lang="ru-RU" sz="1200" b="1" smtClean="0">
                <a:latin typeface="Arial" charset="0"/>
              </a:rPr>
            </a:br>
            <a:r>
              <a:rPr lang="ru-RU" sz="1200" b="1" smtClean="0">
                <a:latin typeface="Arial" charset="0"/>
              </a:rPr>
              <a:t>Глиняная игрушка — одно из ярких проявлений массовой народной культуры. Ее роль в жизни человека прослеживается с глубокой древности. В те времена игрушка носила культовую, обрядовую функцию, когда созданные образы служили целям языческих верований, служили оберегами от темных сил. А так же самые разные глиняные игрушки делали для развлечения детей, это и скульптурки, свистульки, сопелки, гудухи, и погремушки.</a:t>
            </a:r>
            <a:r>
              <a:rPr lang="ru-RU" sz="1200" smtClean="0">
                <a:latin typeface="Arial" charset="0"/>
              </a:rPr>
              <a:t> </a:t>
            </a:r>
            <a:br>
              <a:rPr lang="ru-RU" sz="1200" smtClean="0">
                <a:latin typeface="Arial" charset="0"/>
              </a:rPr>
            </a:br>
            <a:r>
              <a:rPr lang="ru-RU" sz="1200" b="1" smtClean="0">
                <a:latin typeface="Arial" charset="0"/>
              </a:rPr>
              <a:t>Сегодня я предлагаю слепить фигурку рязанского мужичка-косопуза.</a:t>
            </a:r>
            <a:br>
              <a:rPr lang="ru-RU" sz="1200" b="1" smtClean="0">
                <a:latin typeface="Arial" charset="0"/>
              </a:rPr>
            </a:br>
            <a:r>
              <a:rPr lang="ru-RU" sz="1200" b="1" smtClean="0">
                <a:latin typeface="Arial" charset="0"/>
              </a:rPr>
              <a:t/>
            </a:r>
            <a:br>
              <a:rPr lang="ru-RU" sz="1200" b="1" smtClean="0">
                <a:latin typeface="Arial" charset="0"/>
              </a:rPr>
            </a:br>
            <a:r>
              <a:rPr lang="ru-RU" sz="1200" b="1" smtClean="0">
                <a:latin typeface="Arial" charset="0"/>
              </a:rPr>
              <a:t>Для работы нам понадобится: </a:t>
            </a:r>
            <a:br>
              <a:rPr lang="ru-RU" sz="1200" b="1" smtClean="0">
                <a:latin typeface="Arial" charset="0"/>
              </a:rPr>
            </a:br>
            <a:r>
              <a:rPr lang="ru-RU" sz="1200" b="1" smtClean="0">
                <a:latin typeface="Arial" charset="0"/>
              </a:rPr>
              <a:t>кусок глины - 200г, </a:t>
            </a:r>
            <a:br>
              <a:rPr lang="ru-RU" sz="1200" b="1" smtClean="0">
                <a:latin typeface="Arial" charset="0"/>
              </a:rPr>
            </a:br>
            <a:r>
              <a:rPr lang="ru-RU" sz="1200" b="1" smtClean="0">
                <a:latin typeface="Arial" charset="0"/>
              </a:rPr>
              <a:t>доска для лепки, </a:t>
            </a:r>
            <a:br>
              <a:rPr lang="ru-RU" sz="1200" b="1" smtClean="0">
                <a:latin typeface="Arial" charset="0"/>
              </a:rPr>
            </a:br>
            <a:r>
              <a:rPr lang="ru-RU" sz="1200" b="1" smtClean="0">
                <a:latin typeface="Arial" charset="0"/>
              </a:rPr>
              <a:t>стека, </a:t>
            </a:r>
            <a:br>
              <a:rPr lang="ru-RU" sz="1200" b="1" smtClean="0">
                <a:latin typeface="Arial" charset="0"/>
              </a:rPr>
            </a:br>
            <a:r>
              <a:rPr lang="ru-RU" sz="1200" b="1" smtClean="0">
                <a:latin typeface="Arial" charset="0"/>
              </a:rPr>
              <a:t>стержень от шариковой ручки,</a:t>
            </a:r>
            <a:br>
              <a:rPr lang="ru-RU" sz="1200" b="1" smtClean="0">
                <a:latin typeface="Arial" charset="0"/>
              </a:rPr>
            </a:br>
            <a:r>
              <a:rPr lang="ru-RU" sz="1200" b="1" smtClean="0">
                <a:latin typeface="Arial" charset="0"/>
              </a:rPr>
              <a:t>тряпочка, </a:t>
            </a:r>
            <a:br>
              <a:rPr lang="ru-RU" sz="1200" b="1" smtClean="0">
                <a:latin typeface="Arial" charset="0"/>
              </a:rPr>
            </a:br>
            <a:r>
              <a:rPr lang="ru-RU" sz="1200" b="1" smtClean="0">
                <a:latin typeface="Arial" charset="0"/>
              </a:rPr>
              <a:t>ёмкость с водой,</a:t>
            </a:r>
            <a:br>
              <a:rPr lang="ru-RU" sz="1200" b="1" smtClean="0">
                <a:latin typeface="Arial" charset="0"/>
              </a:rPr>
            </a:br>
            <a:r>
              <a:rPr lang="ru-RU" sz="1200" b="1" smtClean="0">
                <a:latin typeface="Arial" charset="0"/>
              </a:rPr>
              <a:t>шликер - жидкая глина (глина + вода) вымешивается до состояния </a:t>
            </a:r>
            <a:br>
              <a:rPr lang="ru-RU" sz="1200" b="1" smtClean="0">
                <a:latin typeface="Arial" charset="0"/>
              </a:rPr>
            </a:br>
            <a:r>
              <a:rPr lang="ru-RU" sz="1200" b="1" smtClean="0">
                <a:latin typeface="Arial" charset="0"/>
              </a:rPr>
              <a:t>однообразной текучей массы сметанообразной консистенции).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1547813" y="260350"/>
            <a:ext cx="7488237" cy="8651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400" b="1" smtClean="0">
                <a:latin typeface="Arial" charset="0"/>
              </a:rPr>
              <a:t>Мастер-класс:</a:t>
            </a:r>
          </a:p>
          <a:p>
            <a:pPr algn="ctr">
              <a:buFont typeface="Arial" charset="0"/>
              <a:buNone/>
            </a:pPr>
            <a:r>
              <a:rPr lang="ru-RU" sz="2400" b="1" smtClean="0">
                <a:latin typeface="Arial" charset="0"/>
              </a:rPr>
              <a:t> «Лепка глиняной игрушки «Рязанский косопуз»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403350" y="908050"/>
            <a:ext cx="4464050" cy="2233613"/>
          </a:xfrm>
        </p:spPr>
        <p:txBody>
          <a:bodyPr/>
          <a:lstStyle/>
          <a:p>
            <a:pPr algn="l"/>
            <a:r>
              <a:rPr lang="ru-RU" sz="1200" b="1" smtClean="0">
                <a:latin typeface="Arial" charset="0"/>
              </a:rPr>
              <a:t>Кусок глины делим стекой на четыре равных кусочка. Каждый заворачиваем на время во влажную тряпочку.</a:t>
            </a:r>
            <a:br>
              <a:rPr lang="ru-RU" sz="1200" b="1" smtClean="0">
                <a:latin typeface="Arial" charset="0"/>
              </a:rPr>
            </a:br>
            <a:r>
              <a:rPr lang="ru-RU" sz="1200" b="1" smtClean="0">
                <a:latin typeface="Arial" charset="0"/>
              </a:rPr>
              <a:t>Из первого куска скатываем туловище в форме овоида  и с нижней стороны прищипываем - это край рубахи. </a:t>
            </a:r>
            <a:br>
              <a:rPr lang="ru-RU" sz="1200" b="1" smtClean="0">
                <a:latin typeface="Arial" charset="0"/>
              </a:rPr>
            </a:br>
            <a:r>
              <a:rPr lang="ru-RU" sz="1200" b="1" smtClean="0">
                <a:latin typeface="Arial" charset="0"/>
              </a:rPr>
              <a:t>Второй кусок скатываем в форме цилиндра, надрезаем вдоль, примерно до середины, и формируем ноги.</a:t>
            </a:r>
            <a:br>
              <a:rPr lang="ru-RU" sz="1200" b="1" smtClean="0">
                <a:latin typeface="Arial" charset="0"/>
              </a:rPr>
            </a:br>
            <a:r>
              <a:rPr lang="ru-RU" sz="1200" b="1" smtClean="0">
                <a:latin typeface="Arial" charset="0"/>
              </a:rPr>
              <a:t>Третий кусок делим на две равные части, скатываем короткие колбаски и формируем руки.</a:t>
            </a:r>
            <a:br>
              <a:rPr lang="ru-RU" sz="1200" b="1" smtClean="0">
                <a:latin typeface="Arial" charset="0"/>
              </a:rPr>
            </a:br>
            <a:r>
              <a:rPr lang="ru-RU" sz="1200" b="1" smtClean="0">
                <a:latin typeface="Arial" charset="0"/>
              </a:rPr>
              <a:t>Последний кусок делим ещё на две части. Первую часть скатываем в шарик(голова). Вторую часть делим ещё на три кусочка: головной убор, борода, причёска.</a:t>
            </a:r>
          </a:p>
        </p:txBody>
      </p:sp>
      <p:sp>
        <p:nvSpPr>
          <p:cNvPr id="20482" name="Text Box 6"/>
          <p:cNvSpPr txBox="1">
            <a:spLocks noChangeArrowheads="1"/>
          </p:cNvSpPr>
          <p:nvPr/>
        </p:nvSpPr>
        <p:spPr bwMode="auto">
          <a:xfrm>
            <a:off x="2339975" y="260350"/>
            <a:ext cx="66960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На первом этапе необходимо продумать каким будет мужичок, положение головы, рук, вид головного убора, обуви, одежды, а так же прическа, усы и борода. </a:t>
            </a:r>
          </a:p>
          <a:p>
            <a:r>
              <a:rPr lang="ru-RU" sz="1200" b="1"/>
              <a:t>После этого приступаем к работе.</a:t>
            </a:r>
          </a:p>
        </p:txBody>
      </p:sp>
      <p:pic>
        <p:nvPicPr>
          <p:cNvPr id="20483" name="Picture 7" descr="DSCF76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765175"/>
            <a:ext cx="27495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8" descr="DSCF7646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213100"/>
            <a:ext cx="3297237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DSCF76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333375"/>
            <a:ext cx="54006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 Box 6"/>
          <p:cNvSpPr txBox="1">
            <a:spLocks noChangeArrowheads="1"/>
          </p:cNvSpPr>
          <p:nvPr/>
        </p:nvSpPr>
        <p:spPr bwMode="auto">
          <a:xfrm>
            <a:off x="1187450" y="620713"/>
            <a:ext cx="2160588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/>
              <a:t>               Далее фигурка мужичка соединяется конструктивным способом. Каждую деталь в местах стыка густо смазываем шликером, приставляем и примазываем детали в последовательности от больших к меньшим: ноги к туловищу, затем руки, голова, причёска, головной убор.</a:t>
            </a:r>
          </a:p>
        </p:txBody>
      </p:sp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3419475" y="3954463"/>
            <a:ext cx="54737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На последнем этапе поверхность фигурки и места соединения деталей приглаживаем влажной тряпочкой. </a:t>
            </a:r>
          </a:p>
          <a:p>
            <a:r>
              <a:rPr lang="ru-RU" sz="1200" b="1"/>
              <a:t>Стержнем и стекой прорисовываем глаза, рот, брови, элементы одежды и топорик. </a:t>
            </a:r>
          </a:p>
          <a:p>
            <a:r>
              <a:rPr lang="ru-RU" sz="1200" b="1"/>
              <a:t>Теперь изделие можно оставить на сушку.</a:t>
            </a:r>
            <a:r>
              <a:rPr lang="ru-RU"/>
              <a:t> </a:t>
            </a:r>
          </a:p>
        </p:txBody>
      </p:sp>
      <p:pic>
        <p:nvPicPr>
          <p:cNvPr id="21508" name="Picture 9" descr="DSCF76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3213100"/>
            <a:ext cx="2763838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1343</Words>
  <Application>Microsoft Office PowerPoint</Application>
  <PresentationFormat>Экран (4:3)</PresentationFormat>
  <Paragraphs>70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 Мастер-класс по лепке глиняной игрушки «Рязанский косопуз» </vt:lpstr>
      <vt:lpstr>Почему рязанский мужик - косопузый? </vt:lpstr>
      <vt:lpstr>О том, как рязанский плотник  Дмитрий Петров передвинул  деревянную церковь в городе Моршанске</vt:lpstr>
      <vt:lpstr>А как же выглядели рязанские мужчины? </vt:lpstr>
      <vt:lpstr>Слайд 5</vt:lpstr>
      <vt:lpstr> </vt:lpstr>
      <vt:lpstr>Цель: развитие художественных способностей посредством ознакомления с историей, культурой и бытом Рязанского края.  Задачи: - расширить знания об истории, культуре и быте Рязанского края; - познакомить с элементами мужского костюма Рязанского края; - закрепить умение лепить фигуру человека конструктивным способом; - воспитывать интерес к истории, культуре и быту Рязанского края; - повысить интерес к глине, желание работать с ней и получать позитивные эмоции.  Глиняная игрушка — одно из ярких проявлений массовой народной культуры. Ее роль в жизни человека прослеживается с глубокой древности. В те времена игрушка носила культовую, обрядовую функцию, когда созданные образы служили целям языческих верований, служили оберегами от темных сил. А так же самые разные глиняные игрушки делали для развлечения детей, это и скульптурки, свистульки, сопелки, гудухи, и погремушки.  Сегодня я предлагаю слепить фигурку рязанского мужичка-косопуза.  Для работы нам понадобится:  кусок глины - 200г,  доска для лепки,  стека,  стержень от шариковой ручки, тряпочка,  ёмкость с водой, шликер - жидкая глина (глина + вода) вымешивается до состояния  однообразной текучей массы сметанообразной консистенции).</vt:lpstr>
      <vt:lpstr>Кусок глины делим стекой на четыре равных кусочка. Каждый заворачиваем на время во влажную тряпочку. Из первого куска скатываем туловище в форме овоида  и с нижней стороны прищипываем - это край рубахи.  Второй кусок скатываем в форме цилиндра, надрезаем вдоль, примерно до середины, и формируем ноги. Третий кусок делим на две равные части, скатываем короткие колбаски и формируем руки. Последний кусок делим ещё на две части. Первую часть скатываем в шарик(голова). Вторую часть делим ещё на три кусочка: головной убор, борода, причёска.</vt:lpstr>
      <vt:lpstr>Слайд 9</vt:lpstr>
      <vt:lpstr>Слайд 10</vt:lpstr>
      <vt:lpstr>Слайд 11</vt:lpstr>
      <vt:lpstr> 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 по теме:  «Русские тряпичные куклы»</dc:title>
  <dc:creator>Admin</dc:creator>
  <cp:lastModifiedBy>ппп</cp:lastModifiedBy>
  <cp:revision>20</cp:revision>
  <dcterms:created xsi:type="dcterms:W3CDTF">2018-01-17T06:41:54Z</dcterms:created>
  <dcterms:modified xsi:type="dcterms:W3CDTF">2020-04-09T01:54:35Z</dcterms:modified>
</cp:coreProperties>
</file>