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21" r:id="rId3"/>
    <p:sldId id="258" r:id="rId4"/>
    <p:sldId id="260" r:id="rId5"/>
    <p:sldId id="313" r:id="rId6"/>
    <p:sldId id="264" r:id="rId7"/>
    <p:sldId id="310" r:id="rId8"/>
    <p:sldId id="265" r:id="rId9"/>
    <p:sldId id="266" r:id="rId10"/>
    <p:sldId id="268" r:id="rId11"/>
    <p:sldId id="269" r:id="rId12"/>
    <p:sldId id="270" r:id="rId13"/>
    <p:sldId id="306" r:id="rId14"/>
    <p:sldId id="287" r:id="rId15"/>
    <p:sldId id="288" r:id="rId16"/>
    <p:sldId id="311" r:id="rId17"/>
    <p:sldId id="312" r:id="rId18"/>
    <p:sldId id="290" r:id="rId19"/>
    <p:sldId id="299" r:id="rId20"/>
    <p:sldId id="307" r:id="rId21"/>
    <p:sldId id="291" r:id="rId22"/>
    <p:sldId id="308" r:id="rId23"/>
    <p:sldId id="293" r:id="rId24"/>
    <p:sldId id="309" r:id="rId25"/>
    <p:sldId id="317" r:id="rId26"/>
    <p:sldId id="271" r:id="rId27"/>
    <p:sldId id="316" r:id="rId28"/>
    <p:sldId id="315" r:id="rId29"/>
    <p:sldId id="314" r:id="rId30"/>
    <p:sldId id="318" r:id="rId31"/>
    <p:sldId id="294" r:id="rId32"/>
    <p:sldId id="295" r:id="rId33"/>
    <p:sldId id="296" r:id="rId34"/>
    <p:sldId id="297" r:id="rId35"/>
    <p:sldId id="298" r:id="rId36"/>
    <p:sldId id="320" r:id="rId37"/>
    <p:sldId id="275" r:id="rId38"/>
    <p:sldId id="301" r:id="rId39"/>
    <p:sldId id="302" r:id="rId40"/>
    <p:sldId id="277" r:id="rId41"/>
    <p:sldId id="303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94" d="100"/>
          <a:sy n="94" d="100"/>
        </p:scale>
        <p:origin x="-378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7EC2F8-8D6C-4EEA-AF5A-B6651D0C3F9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0BA4CE0B-176F-4AA7-BC57-D9771D9EA47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Приоритетные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направления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работы</a:t>
          </a:r>
        </a:p>
      </dgm:t>
    </dgm:pt>
    <dgm:pt modelId="{5BA31676-077A-4923-9470-0BC795DAB4DF}" type="parTrans" cxnId="{2A8C17D4-2101-4BAE-8AAE-CA525A60962A}">
      <dgm:prSet/>
      <dgm:spPr/>
      <dgm:t>
        <a:bodyPr/>
        <a:lstStyle/>
        <a:p>
          <a:endParaRPr lang="ru-RU"/>
        </a:p>
      </dgm:t>
    </dgm:pt>
    <dgm:pt modelId="{177CC5B0-26FB-486A-972D-DB7BDD6A9914}" type="sibTrans" cxnId="{2A8C17D4-2101-4BAE-8AAE-CA525A60962A}">
      <dgm:prSet/>
      <dgm:spPr/>
      <dgm:t>
        <a:bodyPr/>
        <a:lstStyle/>
        <a:p>
          <a:endParaRPr lang="ru-RU"/>
        </a:p>
      </dgm:t>
    </dgm:pt>
    <dgm:pt modelId="{8F448734-9EE1-4364-9C6D-071279F0299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Охрана и укрепление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физического  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психического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здоровья детей.</a:t>
          </a:r>
        </a:p>
      </dgm:t>
    </dgm:pt>
    <dgm:pt modelId="{36680AB2-F34E-45F9-9630-8D1E69C46CEA}" type="parTrans" cxnId="{85C014A4-864C-4782-ACAE-910C4ED6DA0E}">
      <dgm:prSet/>
      <dgm:spPr/>
      <dgm:t>
        <a:bodyPr/>
        <a:lstStyle/>
        <a:p>
          <a:endParaRPr lang="ru-RU"/>
        </a:p>
      </dgm:t>
    </dgm:pt>
    <dgm:pt modelId="{8AB3DEA7-CC62-487E-865F-C1566F2FA0B5}" type="sibTrans" cxnId="{85C014A4-864C-4782-ACAE-910C4ED6DA0E}">
      <dgm:prSet/>
      <dgm:spPr/>
      <dgm:t>
        <a:bodyPr/>
        <a:lstStyle/>
        <a:p>
          <a:endParaRPr lang="ru-RU"/>
        </a:p>
      </dgm:t>
    </dgm:pt>
    <dgm:pt modelId="{F6D5DF06-1EE9-4B44-B8DD-37C3A73CAB0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Познавательное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развитие.</a:t>
          </a:r>
        </a:p>
      </dgm:t>
    </dgm:pt>
    <dgm:pt modelId="{25C58A2E-9E22-401A-A725-C25FF7AEA37F}" type="parTrans" cxnId="{1BD5D622-F112-4014-AFC9-941FB0A6A1CD}">
      <dgm:prSet/>
      <dgm:spPr/>
      <dgm:t>
        <a:bodyPr/>
        <a:lstStyle/>
        <a:p>
          <a:endParaRPr lang="ru-RU"/>
        </a:p>
      </dgm:t>
    </dgm:pt>
    <dgm:pt modelId="{199B0696-67A2-4AB4-9DCA-B8DD5F167598}" type="sibTrans" cxnId="{1BD5D622-F112-4014-AFC9-941FB0A6A1CD}">
      <dgm:prSet/>
      <dgm:spPr/>
      <dgm:t>
        <a:bodyPr/>
        <a:lstStyle/>
        <a:p>
          <a:endParaRPr lang="ru-RU"/>
        </a:p>
      </dgm:t>
    </dgm:pt>
    <dgm:pt modelId="{F62E5143-D057-4D5C-B577-DE4F28DD87C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Художественно-эстетическое развитие</a:t>
          </a:r>
        </a:p>
      </dgm:t>
    </dgm:pt>
    <dgm:pt modelId="{EE23E69E-A09D-4A67-9CA5-FAD83AE5845E}" type="parTrans" cxnId="{A1FDCFDF-B5E7-42FA-BC79-96D4EAD12064}">
      <dgm:prSet/>
      <dgm:spPr/>
      <dgm:t>
        <a:bodyPr/>
        <a:lstStyle/>
        <a:p>
          <a:endParaRPr lang="ru-RU"/>
        </a:p>
      </dgm:t>
    </dgm:pt>
    <dgm:pt modelId="{487E8E99-0C77-46CA-BB57-67792BBB89A2}" type="sibTrans" cxnId="{A1FDCFDF-B5E7-42FA-BC79-96D4EAD12064}">
      <dgm:prSet/>
      <dgm:spPr/>
      <dgm:t>
        <a:bodyPr/>
        <a:lstStyle/>
        <a:p>
          <a:endParaRPr lang="ru-RU"/>
        </a:p>
      </dgm:t>
    </dgm:pt>
    <dgm:pt modelId="{B78B9A81-27BF-4A71-BA60-EB4DA2B8233B}" type="pres">
      <dgm:prSet presAssocID="{7E7EC2F8-8D6C-4EEA-AF5A-B6651D0C3F9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E98C6D9-213C-48B2-96F0-7384D02F2695}" type="pres">
      <dgm:prSet presAssocID="{0BA4CE0B-176F-4AA7-BC57-D9771D9EA47A}" presName="hierRoot1" presStyleCnt="0">
        <dgm:presLayoutVars>
          <dgm:hierBranch/>
        </dgm:presLayoutVars>
      </dgm:prSet>
      <dgm:spPr/>
    </dgm:pt>
    <dgm:pt modelId="{7BAA3791-5D85-42FB-A4A6-88B887883657}" type="pres">
      <dgm:prSet presAssocID="{0BA4CE0B-176F-4AA7-BC57-D9771D9EA47A}" presName="rootComposite1" presStyleCnt="0"/>
      <dgm:spPr/>
    </dgm:pt>
    <dgm:pt modelId="{FADC7F43-B1DA-4379-98A1-C141F25ED76A}" type="pres">
      <dgm:prSet presAssocID="{0BA4CE0B-176F-4AA7-BC57-D9771D9EA47A}" presName="rootText1" presStyleLbl="node0" presStyleIdx="0" presStyleCnt="1" custScaleX="207492" custScaleY="201893" custLinFactNeighborX="-2624" custLinFactNeighborY="-210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04C8E0-719C-440C-9727-DF376969C5F7}" type="pres">
      <dgm:prSet presAssocID="{0BA4CE0B-176F-4AA7-BC57-D9771D9EA47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D0C75F8-608B-468C-B684-34945E682695}" type="pres">
      <dgm:prSet presAssocID="{0BA4CE0B-176F-4AA7-BC57-D9771D9EA47A}" presName="hierChild2" presStyleCnt="0"/>
      <dgm:spPr/>
    </dgm:pt>
    <dgm:pt modelId="{DA44D280-0957-45A7-A9C1-07EE5022555D}" type="pres">
      <dgm:prSet presAssocID="{36680AB2-F34E-45F9-9630-8D1E69C46CEA}" presName="Name35" presStyleLbl="parChTrans1D2" presStyleIdx="0" presStyleCnt="3"/>
      <dgm:spPr/>
      <dgm:t>
        <a:bodyPr/>
        <a:lstStyle/>
        <a:p>
          <a:endParaRPr lang="ru-RU"/>
        </a:p>
      </dgm:t>
    </dgm:pt>
    <dgm:pt modelId="{BB22EEF0-8A03-44C1-8AE0-3335FBBD6FF8}" type="pres">
      <dgm:prSet presAssocID="{8F448734-9EE1-4364-9C6D-071279F02990}" presName="hierRoot2" presStyleCnt="0">
        <dgm:presLayoutVars>
          <dgm:hierBranch/>
        </dgm:presLayoutVars>
      </dgm:prSet>
      <dgm:spPr/>
    </dgm:pt>
    <dgm:pt modelId="{6D86587A-5578-429E-821B-8B4D614529BC}" type="pres">
      <dgm:prSet presAssocID="{8F448734-9EE1-4364-9C6D-071279F02990}" presName="rootComposite" presStyleCnt="0"/>
      <dgm:spPr/>
    </dgm:pt>
    <dgm:pt modelId="{4A64A373-4179-4CC5-BFC5-F7C318E45E25}" type="pres">
      <dgm:prSet presAssocID="{8F448734-9EE1-4364-9C6D-071279F02990}" presName="rootText" presStyleLbl="node2" presStyleIdx="0" presStyleCnt="3" custScaleX="141503" custScaleY="1940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EC484E-E0CB-4E47-80CB-C4DF2F2CC871}" type="pres">
      <dgm:prSet presAssocID="{8F448734-9EE1-4364-9C6D-071279F02990}" presName="rootConnector" presStyleLbl="node2" presStyleIdx="0" presStyleCnt="3"/>
      <dgm:spPr/>
      <dgm:t>
        <a:bodyPr/>
        <a:lstStyle/>
        <a:p>
          <a:endParaRPr lang="ru-RU"/>
        </a:p>
      </dgm:t>
    </dgm:pt>
    <dgm:pt modelId="{902F0C14-CA5A-4B43-9101-100B21A26660}" type="pres">
      <dgm:prSet presAssocID="{8F448734-9EE1-4364-9C6D-071279F02990}" presName="hierChild4" presStyleCnt="0"/>
      <dgm:spPr/>
    </dgm:pt>
    <dgm:pt modelId="{652C51FD-07D7-498E-B7C4-6FE22EF54989}" type="pres">
      <dgm:prSet presAssocID="{8F448734-9EE1-4364-9C6D-071279F02990}" presName="hierChild5" presStyleCnt="0"/>
      <dgm:spPr/>
    </dgm:pt>
    <dgm:pt modelId="{18627EC5-775E-4509-8282-B64F0BA2BB68}" type="pres">
      <dgm:prSet presAssocID="{25C58A2E-9E22-401A-A725-C25FF7AEA37F}" presName="Name35" presStyleLbl="parChTrans1D2" presStyleIdx="1" presStyleCnt="3"/>
      <dgm:spPr/>
      <dgm:t>
        <a:bodyPr/>
        <a:lstStyle/>
        <a:p>
          <a:endParaRPr lang="ru-RU"/>
        </a:p>
      </dgm:t>
    </dgm:pt>
    <dgm:pt modelId="{8FB08612-F667-42BA-AEED-E390D776905D}" type="pres">
      <dgm:prSet presAssocID="{F6D5DF06-1EE9-4B44-B8DD-37C3A73CAB0B}" presName="hierRoot2" presStyleCnt="0">
        <dgm:presLayoutVars>
          <dgm:hierBranch/>
        </dgm:presLayoutVars>
      </dgm:prSet>
      <dgm:spPr/>
    </dgm:pt>
    <dgm:pt modelId="{2B319680-A048-42B0-A985-EE6F29B19535}" type="pres">
      <dgm:prSet presAssocID="{F6D5DF06-1EE9-4B44-B8DD-37C3A73CAB0B}" presName="rootComposite" presStyleCnt="0"/>
      <dgm:spPr/>
    </dgm:pt>
    <dgm:pt modelId="{3C617258-12BA-4076-9947-635FE2ECB58F}" type="pres">
      <dgm:prSet presAssocID="{F6D5DF06-1EE9-4B44-B8DD-37C3A73CAB0B}" presName="rootText" presStyleLbl="node2" presStyleIdx="1" presStyleCnt="3" custScaleX="111606" custScaleY="2088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5A2827B-5A2B-4866-86C1-34CD0C67D4B4}" type="pres">
      <dgm:prSet presAssocID="{F6D5DF06-1EE9-4B44-B8DD-37C3A73CAB0B}" presName="rootConnector" presStyleLbl="node2" presStyleIdx="1" presStyleCnt="3"/>
      <dgm:spPr/>
      <dgm:t>
        <a:bodyPr/>
        <a:lstStyle/>
        <a:p>
          <a:endParaRPr lang="ru-RU"/>
        </a:p>
      </dgm:t>
    </dgm:pt>
    <dgm:pt modelId="{E7DDE1BA-7E85-4590-9851-7A717211769F}" type="pres">
      <dgm:prSet presAssocID="{F6D5DF06-1EE9-4B44-B8DD-37C3A73CAB0B}" presName="hierChild4" presStyleCnt="0"/>
      <dgm:spPr/>
    </dgm:pt>
    <dgm:pt modelId="{9C7917F7-F5E7-484A-9F5A-3FD485DC09DD}" type="pres">
      <dgm:prSet presAssocID="{F6D5DF06-1EE9-4B44-B8DD-37C3A73CAB0B}" presName="hierChild5" presStyleCnt="0"/>
      <dgm:spPr/>
    </dgm:pt>
    <dgm:pt modelId="{0F4F5E01-0411-4BC3-A103-32AAB78ED93E}" type="pres">
      <dgm:prSet presAssocID="{EE23E69E-A09D-4A67-9CA5-FAD83AE5845E}" presName="Name35" presStyleLbl="parChTrans1D2" presStyleIdx="2" presStyleCnt="3"/>
      <dgm:spPr/>
      <dgm:t>
        <a:bodyPr/>
        <a:lstStyle/>
        <a:p>
          <a:endParaRPr lang="ru-RU"/>
        </a:p>
      </dgm:t>
    </dgm:pt>
    <dgm:pt modelId="{FAEE39B1-051A-4583-8995-CD1A8879BF3B}" type="pres">
      <dgm:prSet presAssocID="{F62E5143-D057-4D5C-B577-DE4F28DD87C6}" presName="hierRoot2" presStyleCnt="0">
        <dgm:presLayoutVars>
          <dgm:hierBranch/>
        </dgm:presLayoutVars>
      </dgm:prSet>
      <dgm:spPr/>
    </dgm:pt>
    <dgm:pt modelId="{11F8F157-9649-4C5D-B2ED-FB379B22FBD9}" type="pres">
      <dgm:prSet presAssocID="{F62E5143-D057-4D5C-B577-DE4F28DD87C6}" presName="rootComposite" presStyleCnt="0"/>
      <dgm:spPr/>
    </dgm:pt>
    <dgm:pt modelId="{7AD2946A-083B-453E-8221-99CB663B51B2}" type="pres">
      <dgm:prSet presAssocID="{F62E5143-D057-4D5C-B577-DE4F28DD87C6}" presName="rootText" presStyleLbl="node2" presStyleIdx="2" presStyleCnt="3" custScaleX="110460" custScaleY="1967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989907B-6AEB-49C0-8023-C53DF041652F}" type="pres">
      <dgm:prSet presAssocID="{F62E5143-D057-4D5C-B577-DE4F28DD87C6}" presName="rootConnector" presStyleLbl="node2" presStyleIdx="2" presStyleCnt="3"/>
      <dgm:spPr/>
      <dgm:t>
        <a:bodyPr/>
        <a:lstStyle/>
        <a:p>
          <a:endParaRPr lang="ru-RU"/>
        </a:p>
      </dgm:t>
    </dgm:pt>
    <dgm:pt modelId="{28026B2D-2286-4E90-ADEB-292FC4C3486C}" type="pres">
      <dgm:prSet presAssocID="{F62E5143-D057-4D5C-B577-DE4F28DD87C6}" presName="hierChild4" presStyleCnt="0"/>
      <dgm:spPr/>
    </dgm:pt>
    <dgm:pt modelId="{196D6DB0-01A7-436E-9379-9707FB9541AD}" type="pres">
      <dgm:prSet presAssocID="{F62E5143-D057-4D5C-B577-DE4F28DD87C6}" presName="hierChild5" presStyleCnt="0"/>
      <dgm:spPr/>
    </dgm:pt>
    <dgm:pt modelId="{70DF6EE3-F1B7-40B3-B2A5-A3B8EC27856C}" type="pres">
      <dgm:prSet presAssocID="{0BA4CE0B-176F-4AA7-BC57-D9771D9EA47A}" presName="hierChild3" presStyleCnt="0"/>
      <dgm:spPr/>
    </dgm:pt>
  </dgm:ptLst>
  <dgm:cxnLst>
    <dgm:cxn modelId="{4A9BFC1C-1010-417F-A13B-11B64C0F0922}" type="presOf" srcId="{25C58A2E-9E22-401A-A725-C25FF7AEA37F}" destId="{18627EC5-775E-4509-8282-B64F0BA2BB68}" srcOrd="0" destOrd="0" presId="urn:microsoft.com/office/officeart/2005/8/layout/orgChart1"/>
    <dgm:cxn modelId="{744A1758-E475-421D-8A21-BFFFA7E6EC4F}" type="presOf" srcId="{36680AB2-F34E-45F9-9630-8D1E69C46CEA}" destId="{DA44D280-0957-45A7-A9C1-07EE5022555D}" srcOrd="0" destOrd="0" presId="urn:microsoft.com/office/officeart/2005/8/layout/orgChart1"/>
    <dgm:cxn modelId="{2A8C17D4-2101-4BAE-8AAE-CA525A60962A}" srcId="{7E7EC2F8-8D6C-4EEA-AF5A-B6651D0C3F95}" destId="{0BA4CE0B-176F-4AA7-BC57-D9771D9EA47A}" srcOrd="0" destOrd="0" parTransId="{5BA31676-077A-4923-9470-0BC795DAB4DF}" sibTransId="{177CC5B0-26FB-486A-972D-DB7BDD6A9914}"/>
    <dgm:cxn modelId="{1BD5D622-F112-4014-AFC9-941FB0A6A1CD}" srcId="{0BA4CE0B-176F-4AA7-BC57-D9771D9EA47A}" destId="{F6D5DF06-1EE9-4B44-B8DD-37C3A73CAB0B}" srcOrd="1" destOrd="0" parTransId="{25C58A2E-9E22-401A-A725-C25FF7AEA37F}" sibTransId="{199B0696-67A2-4AB4-9DCA-B8DD5F167598}"/>
    <dgm:cxn modelId="{85C014A4-864C-4782-ACAE-910C4ED6DA0E}" srcId="{0BA4CE0B-176F-4AA7-BC57-D9771D9EA47A}" destId="{8F448734-9EE1-4364-9C6D-071279F02990}" srcOrd="0" destOrd="0" parTransId="{36680AB2-F34E-45F9-9630-8D1E69C46CEA}" sibTransId="{8AB3DEA7-CC62-487E-865F-C1566F2FA0B5}"/>
    <dgm:cxn modelId="{A3A01E4F-63B0-445D-BB31-78E36FFC6CE0}" type="presOf" srcId="{8F448734-9EE1-4364-9C6D-071279F02990}" destId="{4A64A373-4179-4CC5-BFC5-F7C318E45E25}" srcOrd="0" destOrd="0" presId="urn:microsoft.com/office/officeart/2005/8/layout/orgChart1"/>
    <dgm:cxn modelId="{257198E0-F1B1-4A83-97AF-9D519772E3E4}" type="presOf" srcId="{0BA4CE0B-176F-4AA7-BC57-D9771D9EA47A}" destId="{4A04C8E0-719C-440C-9727-DF376969C5F7}" srcOrd="1" destOrd="0" presId="urn:microsoft.com/office/officeart/2005/8/layout/orgChart1"/>
    <dgm:cxn modelId="{4081DAAF-FFA6-4037-AE6B-4CD16F5DB33E}" type="presOf" srcId="{F6D5DF06-1EE9-4B44-B8DD-37C3A73CAB0B}" destId="{D5A2827B-5A2B-4866-86C1-34CD0C67D4B4}" srcOrd="1" destOrd="0" presId="urn:microsoft.com/office/officeart/2005/8/layout/orgChart1"/>
    <dgm:cxn modelId="{DDF4386A-9F35-4165-BD54-258247710B09}" type="presOf" srcId="{EE23E69E-A09D-4A67-9CA5-FAD83AE5845E}" destId="{0F4F5E01-0411-4BC3-A103-32AAB78ED93E}" srcOrd="0" destOrd="0" presId="urn:microsoft.com/office/officeart/2005/8/layout/orgChart1"/>
    <dgm:cxn modelId="{B506137A-614F-4CB5-958B-DADA3B9C5CCD}" type="presOf" srcId="{8F448734-9EE1-4364-9C6D-071279F02990}" destId="{A9EC484E-E0CB-4E47-80CB-C4DF2F2CC871}" srcOrd="1" destOrd="0" presId="urn:microsoft.com/office/officeart/2005/8/layout/orgChart1"/>
    <dgm:cxn modelId="{1F6BDFFE-745E-4B46-BA53-077EDB21BADC}" type="presOf" srcId="{F62E5143-D057-4D5C-B577-DE4F28DD87C6}" destId="{3989907B-6AEB-49C0-8023-C53DF041652F}" srcOrd="1" destOrd="0" presId="urn:microsoft.com/office/officeart/2005/8/layout/orgChart1"/>
    <dgm:cxn modelId="{7F2E5AAD-90EF-4E4E-B605-ED41F0ED5406}" type="presOf" srcId="{F6D5DF06-1EE9-4B44-B8DD-37C3A73CAB0B}" destId="{3C617258-12BA-4076-9947-635FE2ECB58F}" srcOrd="0" destOrd="0" presId="urn:microsoft.com/office/officeart/2005/8/layout/orgChart1"/>
    <dgm:cxn modelId="{A1FDCFDF-B5E7-42FA-BC79-96D4EAD12064}" srcId="{0BA4CE0B-176F-4AA7-BC57-D9771D9EA47A}" destId="{F62E5143-D057-4D5C-B577-DE4F28DD87C6}" srcOrd="2" destOrd="0" parTransId="{EE23E69E-A09D-4A67-9CA5-FAD83AE5845E}" sibTransId="{487E8E99-0C77-46CA-BB57-67792BBB89A2}"/>
    <dgm:cxn modelId="{DA581D60-F95B-42C0-BEE3-381919F855CD}" type="presOf" srcId="{7E7EC2F8-8D6C-4EEA-AF5A-B6651D0C3F95}" destId="{B78B9A81-27BF-4A71-BA60-EB4DA2B8233B}" srcOrd="0" destOrd="0" presId="urn:microsoft.com/office/officeart/2005/8/layout/orgChart1"/>
    <dgm:cxn modelId="{2AD0A345-09E7-44C0-A09A-D65F93C1E749}" type="presOf" srcId="{0BA4CE0B-176F-4AA7-BC57-D9771D9EA47A}" destId="{FADC7F43-B1DA-4379-98A1-C141F25ED76A}" srcOrd="0" destOrd="0" presId="urn:microsoft.com/office/officeart/2005/8/layout/orgChart1"/>
    <dgm:cxn modelId="{B124E281-D419-4AA5-9B1C-76A5E442885B}" type="presOf" srcId="{F62E5143-D057-4D5C-B577-DE4F28DD87C6}" destId="{7AD2946A-083B-453E-8221-99CB663B51B2}" srcOrd="0" destOrd="0" presId="urn:microsoft.com/office/officeart/2005/8/layout/orgChart1"/>
    <dgm:cxn modelId="{156BE60B-F214-4323-BE72-75FB333393CB}" type="presParOf" srcId="{B78B9A81-27BF-4A71-BA60-EB4DA2B8233B}" destId="{4E98C6D9-213C-48B2-96F0-7384D02F2695}" srcOrd="0" destOrd="0" presId="urn:microsoft.com/office/officeart/2005/8/layout/orgChart1"/>
    <dgm:cxn modelId="{FD90AB49-F96C-4AEA-B57A-B1614A7A4012}" type="presParOf" srcId="{4E98C6D9-213C-48B2-96F0-7384D02F2695}" destId="{7BAA3791-5D85-42FB-A4A6-88B887883657}" srcOrd="0" destOrd="0" presId="urn:microsoft.com/office/officeart/2005/8/layout/orgChart1"/>
    <dgm:cxn modelId="{15BBDABF-6061-446C-92D6-9CCC3AC62BBB}" type="presParOf" srcId="{7BAA3791-5D85-42FB-A4A6-88B887883657}" destId="{FADC7F43-B1DA-4379-98A1-C141F25ED76A}" srcOrd="0" destOrd="0" presId="urn:microsoft.com/office/officeart/2005/8/layout/orgChart1"/>
    <dgm:cxn modelId="{47CDEF1A-CC77-4549-9622-50CA49397CB8}" type="presParOf" srcId="{7BAA3791-5D85-42FB-A4A6-88B887883657}" destId="{4A04C8E0-719C-440C-9727-DF376969C5F7}" srcOrd="1" destOrd="0" presId="urn:microsoft.com/office/officeart/2005/8/layout/orgChart1"/>
    <dgm:cxn modelId="{FFC28A69-F101-4495-878F-195D0C3336D9}" type="presParOf" srcId="{4E98C6D9-213C-48B2-96F0-7384D02F2695}" destId="{6D0C75F8-608B-468C-B684-34945E682695}" srcOrd="1" destOrd="0" presId="urn:microsoft.com/office/officeart/2005/8/layout/orgChart1"/>
    <dgm:cxn modelId="{03CEC7A9-5644-4404-A31C-FA180DAFDEFC}" type="presParOf" srcId="{6D0C75F8-608B-468C-B684-34945E682695}" destId="{DA44D280-0957-45A7-A9C1-07EE5022555D}" srcOrd="0" destOrd="0" presId="urn:microsoft.com/office/officeart/2005/8/layout/orgChart1"/>
    <dgm:cxn modelId="{51BA8D16-2F71-408B-94E6-A5B176E26E2B}" type="presParOf" srcId="{6D0C75F8-608B-468C-B684-34945E682695}" destId="{BB22EEF0-8A03-44C1-8AE0-3335FBBD6FF8}" srcOrd="1" destOrd="0" presId="urn:microsoft.com/office/officeart/2005/8/layout/orgChart1"/>
    <dgm:cxn modelId="{9D32120D-D46F-414F-8831-6486279294A9}" type="presParOf" srcId="{BB22EEF0-8A03-44C1-8AE0-3335FBBD6FF8}" destId="{6D86587A-5578-429E-821B-8B4D614529BC}" srcOrd="0" destOrd="0" presId="urn:microsoft.com/office/officeart/2005/8/layout/orgChart1"/>
    <dgm:cxn modelId="{A4B90F56-2131-4CAE-9B57-F4D5BB11A4AA}" type="presParOf" srcId="{6D86587A-5578-429E-821B-8B4D614529BC}" destId="{4A64A373-4179-4CC5-BFC5-F7C318E45E25}" srcOrd="0" destOrd="0" presId="urn:microsoft.com/office/officeart/2005/8/layout/orgChart1"/>
    <dgm:cxn modelId="{715D3115-4FE4-44BC-B8E0-B6E18625EB5B}" type="presParOf" srcId="{6D86587A-5578-429E-821B-8B4D614529BC}" destId="{A9EC484E-E0CB-4E47-80CB-C4DF2F2CC871}" srcOrd="1" destOrd="0" presId="urn:microsoft.com/office/officeart/2005/8/layout/orgChart1"/>
    <dgm:cxn modelId="{4E3C94BC-3D0E-431A-AA2A-AFAFB28CFC71}" type="presParOf" srcId="{BB22EEF0-8A03-44C1-8AE0-3335FBBD6FF8}" destId="{902F0C14-CA5A-4B43-9101-100B21A26660}" srcOrd="1" destOrd="0" presId="urn:microsoft.com/office/officeart/2005/8/layout/orgChart1"/>
    <dgm:cxn modelId="{5DEE437B-7B30-4802-8914-DFD64C4AA937}" type="presParOf" srcId="{BB22EEF0-8A03-44C1-8AE0-3335FBBD6FF8}" destId="{652C51FD-07D7-498E-B7C4-6FE22EF54989}" srcOrd="2" destOrd="0" presId="urn:microsoft.com/office/officeart/2005/8/layout/orgChart1"/>
    <dgm:cxn modelId="{7F655284-8F6A-463A-9550-7174C0A0E35C}" type="presParOf" srcId="{6D0C75F8-608B-468C-B684-34945E682695}" destId="{18627EC5-775E-4509-8282-B64F0BA2BB68}" srcOrd="2" destOrd="0" presId="urn:microsoft.com/office/officeart/2005/8/layout/orgChart1"/>
    <dgm:cxn modelId="{BF4F8EB1-4117-40B2-972D-05DF56958C27}" type="presParOf" srcId="{6D0C75F8-608B-468C-B684-34945E682695}" destId="{8FB08612-F667-42BA-AEED-E390D776905D}" srcOrd="3" destOrd="0" presId="urn:microsoft.com/office/officeart/2005/8/layout/orgChart1"/>
    <dgm:cxn modelId="{99FE0A86-68FC-4376-AD0B-A016DC4BAE6F}" type="presParOf" srcId="{8FB08612-F667-42BA-AEED-E390D776905D}" destId="{2B319680-A048-42B0-A985-EE6F29B19535}" srcOrd="0" destOrd="0" presId="urn:microsoft.com/office/officeart/2005/8/layout/orgChart1"/>
    <dgm:cxn modelId="{66FB8CF4-8674-45DC-BE86-F04ADCEE2FA0}" type="presParOf" srcId="{2B319680-A048-42B0-A985-EE6F29B19535}" destId="{3C617258-12BA-4076-9947-635FE2ECB58F}" srcOrd="0" destOrd="0" presId="urn:microsoft.com/office/officeart/2005/8/layout/orgChart1"/>
    <dgm:cxn modelId="{E2EF40D9-C738-4618-AD6D-10DBCF83519B}" type="presParOf" srcId="{2B319680-A048-42B0-A985-EE6F29B19535}" destId="{D5A2827B-5A2B-4866-86C1-34CD0C67D4B4}" srcOrd="1" destOrd="0" presId="urn:microsoft.com/office/officeart/2005/8/layout/orgChart1"/>
    <dgm:cxn modelId="{A9BC8AB1-FFDA-48BA-A136-FEB97DF19E44}" type="presParOf" srcId="{8FB08612-F667-42BA-AEED-E390D776905D}" destId="{E7DDE1BA-7E85-4590-9851-7A717211769F}" srcOrd="1" destOrd="0" presId="urn:microsoft.com/office/officeart/2005/8/layout/orgChart1"/>
    <dgm:cxn modelId="{389D7FC8-4CEB-4269-B18B-A1BE223A3C00}" type="presParOf" srcId="{8FB08612-F667-42BA-AEED-E390D776905D}" destId="{9C7917F7-F5E7-484A-9F5A-3FD485DC09DD}" srcOrd="2" destOrd="0" presId="urn:microsoft.com/office/officeart/2005/8/layout/orgChart1"/>
    <dgm:cxn modelId="{3E45F25C-C056-46F8-87E1-E4C3E3260231}" type="presParOf" srcId="{6D0C75F8-608B-468C-B684-34945E682695}" destId="{0F4F5E01-0411-4BC3-A103-32AAB78ED93E}" srcOrd="4" destOrd="0" presId="urn:microsoft.com/office/officeart/2005/8/layout/orgChart1"/>
    <dgm:cxn modelId="{D2A13A80-2D2E-4E8B-B68A-3BDAD6315AEC}" type="presParOf" srcId="{6D0C75F8-608B-468C-B684-34945E682695}" destId="{FAEE39B1-051A-4583-8995-CD1A8879BF3B}" srcOrd="5" destOrd="0" presId="urn:microsoft.com/office/officeart/2005/8/layout/orgChart1"/>
    <dgm:cxn modelId="{5A3C9AEA-419A-46E4-BDEC-167891168F15}" type="presParOf" srcId="{FAEE39B1-051A-4583-8995-CD1A8879BF3B}" destId="{11F8F157-9649-4C5D-B2ED-FB379B22FBD9}" srcOrd="0" destOrd="0" presId="urn:microsoft.com/office/officeart/2005/8/layout/orgChart1"/>
    <dgm:cxn modelId="{D16C29BA-9151-4A21-A98F-294F6138DD00}" type="presParOf" srcId="{11F8F157-9649-4C5D-B2ED-FB379B22FBD9}" destId="{7AD2946A-083B-453E-8221-99CB663B51B2}" srcOrd="0" destOrd="0" presId="urn:microsoft.com/office/officeart/2005/8/layout/orgChart1"/>
    <dgm:cxn modelId="{47D4FD24-52E9-46AC-A997-5DD01D95AA15}" type="presParOf" srcId="{11F8F157-9649-4C5D-B2ED-FB379B22FBD9}" destId="{3989907B-6AEB-49C0-8023-C53DF041652F}" srcOrd="1" destOrd="0" presId="urn:microsoft.com/office/officeart/2005/8/layout/orgChart1"/>
    <dgm:cxn modelId="{F88EC12C-EB7F-496F-A2EA-B3FEE001E13D}" type="presParOf" srcId="{FAEE39B1-051A-4583-8995-CD1A8879BF3B}" destId="{28026B2D-2286-4E90-ADEB-292FC4C3486C}" srcOrd="1" destOrd="0" presId="urn:microsoft.com/office/officeart/2005/8/layout/orgChart1"/>
    <dgm:cxn modelId="{CD28D58F-07CB-4DB0-90C6-5080016494C6}" type="presParOf" srcId="{FAEE39B1-051A-4583-8995-CD1A8879BF3B}" destId="{196D6DB0-01A7-436E-9379-9707FB9541AD}" srcOrd="2" destOrd="0" presId="urn:microsoft.com/office/officeart/2005/8/layout/orgChart1"/>
    <dgm:cxn modelId="{778C312B-F581-4070-95A4-D2B13C457754}" type="presParOf" srcId="{4E98C6D9-213C-48B2-96F0-7384D02F2695}" destId="{70DF6EE3-F1B7-40B3-B2A5-A3B8EC27856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F5E01-0411-4BC3-A103-32AAB78ED93E}">
      <dsp:nvSpPr>
        <dsp:cNvPr id="0" name=""/>
        <dsp:cNvSpPr/>
      </dsp:nvSpPr>
      <dsp:spPr>
        <a:xfrm>
          <a:off x="3985435" y="2391727"/>
          <a:ext cx="2986666" cy="627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8183"/>
              </a:lnTo>
              <a:lnTo>
                <a:pt x="2986666" y="418183"/>
              </a:lnTo>
              <a:lnTo>
                <a:pt x="2986666" y="6270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627EC5-775E-4509-8282-B64F0BA2BB68}">
      <dsp:nvSpPr>
        <dsp:cNvPr id="0" name=""/>
        <dsp:cNvSpPr/>
      </dsp:nvSpPr>
      <dsp:spPr>
        <a:xfrm>
          <a:off x="3985435" y="2391727"/>
          <a:ext cx="360867" cy="627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8183"/>
              </a:lnTo>
              <a:lnTo>
                <a:pt x="360867" y="418183"/>
              </a:lnTo>
              <a:lnTo>
                <a:pt x="360867" y="6270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44D280-0957-45A7-A9C1-07EE5022555D}">
      <dsp:nvSpPr>
        <dsp:cNvPr id="0" name=""/>
        <dsp:cNvSpPr/>
      </dsp:nvSpPr>
      <dsp:spPr>
        <a:xfrm>
          <a:off x="1411820" y="2391727"/>
          <a:ext cx="2573614" cy="627001"/>
        </a:xfrm>
        <a:custGeom>
          <a:avLst/>
          <a:gdLst/>
          <a:ahLst/>
          <a:cxnLst/>
          <a:rect l="0" t="0" r="0" b="0"/>
          <a:pathLst>
            <a:path>
              <a:moveTo>
                <a:pt x="2573614" y="0"/>
              </a:moveTo>
              <a:lnTo>
                <a:pt x="2573614" y="418183"/>
              </a:lnTo>
              <a:lnTo>
                <a:pt x="0" y="418183"/>
              </a:lnTo>
              <a:lnTo>
                <a:pt x="0" y="6270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DC7F43-B1DA-4379-98A1-C141F25ED76A}">
      <dsp:nvSpPr>
        <dsp:cNvPr id="0" name=""/>
        <dsp:cNvSpPr/>
      </dsp:nvSpPr>
      <dsp:spPr>
        <a:xfrm>
          <a:off x="1922192" y="384159"/>
          <a:ext cx="4126486" cy="20075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Приоритетные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направления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работы</a:t>
          </a:r>
        </a:p>
      </dsp:txBody>
      <dsp:txXfrm>
        <a:off x="1922192" y="384159"/>
        <a:ext cx="4126486" cy="2007568"/>
      </dsp:txXfrm>
    </dsp:sp>
    <dsp:sp modelId="{4A64A373-4179-4CC5-BFC5-F7C318E45E25}">
      <dsp:nvSpPr>
        <dsp:cNvPr id="0" name=""/>
        <dsp:cNvSpPr/>
      </dsp:nvSpPr>
      <dsp:spPr>
        <a:xfrm>
          <a:off x="4753" y="3018728"/>
          <a:ext cx="2814133" cy="19295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3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Охрана и укрепление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3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физического  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3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психического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3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здоровья детей.</a:t>
          </a:r>
        </a:p>
      </dsp:txBody>
      <dsp:txXfrm>
        <a:off x="4753" y="3018728"/>
        <a:ext cx="2814133" cy="1929509"/>
      </dsp:txXfrm>
    </dsp:sp>
    <dsp:sp modelId="{3C617258-12BA-4076-9947-635FE2ECB58F}">
      <dsp:nvSpPr>
        <dsp:cNvPr id="0" name=""/>
        <dsp:cNvSpPr/>
      </dsp:nvSpPr>
      <dsp:spPr>
        <a:xfrm>
          <a:off x="3236523" y="3018728"/>
          <a:ext cx="2219558" cy="20763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3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Познавательное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3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развитие.</a:t>
          </a:r>
        </a:p>
      </dsp:txBody>
      <dsp:txXfrm>
        <a:off x="3236523" y="3018728"/>
        <a:ext cx="2219558" cy="2076378"/>
      </dsp:txXfrm>
    </dsp:sp>
    <dsp:sp modelId="{7AD2946A-083B-453E-8221-99CB663B51B2}">
      <dsp:nvSpPr>
        <dsp:cNvPr id="0" name=""/>
        <dsp:cNvSpPr/>
      </dsp:nvSpPr>
      <dsp:spPr>
        <a:xfrm>
          <a:off x="5873718" y="3018728"/>
          <a:ext cx="2196767" cy="1956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3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Художественно-эстетическое развитие</a:t>
          </a:r>
        </a:p>
      </dsp:txBody>
      <dsp:txXfrm>
        <a:off x="5873718" y="3018728"/>
        <a:ext cx="2196767" cy="19562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00D7F-DF52-45CF-8F2B-87B6CCCC9C8B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926327-EB51-4E70-90D2-E7D4B58DD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298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26327-EB51-4E70-90D2-E7D4B58DD189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883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4B32D-F2EB-41BE-BAFB-97BB1C3801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2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71E2E-188E-4F9B-B68F-DAC9F84BB7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747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A7F9B-B1BE-467A-A2DC-60749EA2E6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852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5F7DC-0670-4EDD-9B60-8E2039519F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189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FAED8-509F-47E8-9E8F-A26AEBF3F3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619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792DA-4F1B-4585-94C2-688A69CA6E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932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51007-CFC6-4927-8FA5-6B7304FB23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90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97763-5B16-4D7B-B01A-A8F8D3D075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961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3DCFE-270B-40FE-BF4E-3DBEE342BE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21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D0DA5-6C74-44D6-BE50-11BF08C526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621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90276-57C2-4C28-938A-09814DB825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833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FEAB8-255C-455D-80D8-97BF3D358E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78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491A0-5F85-4DB2-AFAC-BF97C1F93D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938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64376AE9-EF7B-45F0-A4DF-C2C8627917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404813"/>
            <a:ext cx="7702550" cy="5761037"/>
          </a:xfrm>
        </p:spPr>
        <p:txBody>
          <a:bodyPr/>
          <a:lstStyle/>
          <a:p>
            <a:pPr eaLnBrk="1" hangingPunct="1"/>
            <a:r>
              <a:rPr lang="ru-RU" altLang="ru-RU" sz="4800" b="1" smtClean="0">
                <a:latin typeface="Times New Roman" pitchFamily="18" charset="0"/>
                <a:cs typeface="Times New Roman" pitchFamily="18" charset="0"/>
              </a:rPr>
              <a:t>Программно-методическое обеспечение в соответствии с ФГОС ДО</a:t>
            </a:r>
            <a:br>
              <a:rPr lang="ru-RU" altLang="ru-RU" sz="4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800" b="1" smtClean="0">
                <a:latin typeface="Times New Roman" pitchFamily="18" charset="0"/>
                <a:cs typeface="Times New Roman" pitchFamily="18" charset="0"/>
              </a:rPr>
              <a:t>в МБДОУ </a:t>
            </a:r>
            <a:br>
              <a:rPr lang="ru-RU" altLang="ru-RU" sz="4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800" b="1" smtClean="0">
                <a:latin typeface="Times New Roman" pitchFamily="18" charset="0"/>
                <a:cs typeface="Times New Roman" pitchFamily="18" charset="0"/>
              </a:rPr>
              <a:t>«Полянский детский сад «Родничок» общеразвивающего вида»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913"/>
            <a:ext cx="8229600" cy="59372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800" b="1" smtClean="0">
                <a:latin typeface="Times New Roman" pitchFamily="18" charset="0"/>
              </a:rPr>
              <a:t>Прогулки-походы</a:t>
            </a:r>
            <a:r>
              <a:rPr lang="ru-RU" altLang="ru-RU" sz="2800" smtClean="0">
                <a:latin typeface="Times New Roman" pitchFamily="18" charset="0"/>
              </a:rPr>
              <a:t> проводятся 1 раз в неделю, начиная со старшей группы.</a:t>
            </a:r>
          </a:p>
          <a:p>
            <a:pPr eaLnBrk="1" hangingPunct="1">
              <a:buFontTx/>
              <a:buNone/>
            </a:pPr>
            <a:r>
              <a:rPr lang="ru-RU" altLang="ru-RU" sz="2800" smtClean="0">
                <a:latin typeface="Times New Roman" pitchFamily="18" charset="0"/>
              </a:rPr>
              <a:t> Дети совершают прогулки в парк, на луг, посещают общественные здания: почту, школу, магазин, аптеку и др..</a:t>
            </a:r>
          </a:p>
          <a:p>
            <a:pPr eaLnBrk="1" hangingPunct="1"/>
            <a:endParaRPr lang="ru-RU" altLang="ru-RU" sz="2800" smtClean="0">
              <a:latin typeface="Times New Roman" pitchFamily="18" charset="0"/>
            </a:endParaRPr>
          </a:p>
        </p:txBody>
      </p:sp>
      <p:pic>
        <p:nvPicPr>
          <p:cNvPr id="11267" name="Picture 8" descr="IMG_21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500438"/>
            <a:ext cx="3609975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0" descr="IMG_18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852738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5888"/>
            <a:ext cx="8229600" cy="579278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2400" smtClean="0"/>
              <a:t>         </a:t>
            </a:r>
            <a:r>
              <a:rPr lang="ru-RU" altLang="ru-RU" b="1" smtClean="0">
                <a:latin typeface="Times New Roman" pitchFamily="18" charset="0"/>
              </a:rPr>
              <a:t>Спортивные праздники в зале и на участке</a:t>
            </a:r>
          </a:p>
        </p:txBody>
      </p:sp>
      <p:pic>
        <p:nvPicPr>
          <p:cNvPr id="12291" name="Picture 5" descr="Мои рисунки 2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3529012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 descr="SDC104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1052513"/>
            <a:ext cx="424815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3860800"/>
            <a:ext cx="374015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3933825"/>
            <a:ext cx="36734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b="1" smtClean="0">
                <a:latin typeface="Times New Roman" pitchFamily="18" charset="0"/>
              </a:rPr>
              <a:t>Летние олимпийские игры</a:t>
            </a:r>
          </a:p>
        </p:txBody>
      </p:sp>
      <p:pic>
        <p:nvPicPr>
          <p:cNvPr id="13315" name="Picture 8" descr="SDC113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765175"/>
            <a:ext cx="36163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0" descr="SDC114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692150"/>
            <a:ext cx="2519362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3644900"/>
            <a:ext cx="3922712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4005263"/>
            <a:ext cx="36480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700"/>
          </a:xfrm>
        </p:spPr>
        <p:txBody>
          <a:bodyPr/>
          <a:lstStyle/>
          <a:p>
            <a:r>
              <a:rPr lang="ru-RU" altLang="ru-RU" sz="3600" b="1" u="sng" smtClean="0">
                <a:latin typeface="Times New Roman" pitchFamily="18" charset="0"/>
              </a:rPr>
              <a:t/>
            </a:r>
            <a:br>
              <a:rPr lang="ru-RU" altLang="ru-RU" sz="3600" b="1" u="sng" smtClean="0">
                <a:latin typeface="Times New Roman" pitchFamily="18" charset="0"/>
              </a:rPr>
            </a:br>
            <a:r>
              <a:rPr lang="ru-RU" altLang="ru-RU" sz="3600" b="1" u="sng" smtClean="0">
                <a:latin typeface="Times New Roman" pitchFamily="18" charset="0"/>
              </a:rPr>
              <a:t/>
            </a:r>
            <a:br>
              <a:rPr lang="ru-RU" altLang="ru-RU" sz="3600" b="1" u="sng" smtClean="0">
                <a:latin typeface="Times New Roman" pitchFamily="18" charset="0"/>
              </a:rPr>
            </a:br>
            <a:r>
              <a:rPr lang="ru-RU" altLang="ru-RU" sz="3600" b="1" u="sng" smtClean="0">
                <a:latin typeface="Times New Roman" pitchFamily="18" charset="0"/>
              </a:rPr>
              <a:t>Познавательное развитие</a:t>
            </a:r>
            <a:br>
              <a:rPr lang="ru-RU" altLang="ru-RU" sz="3600" b="1" u="sng" smtClean="0">
                <a:latin typeface="Times New Roman" pitchFamily="18" charset="0"/>
              </a:rPr>
            </a:br>
            <a:r>
              <a:rPr lang="ru-RU" altLang="ru-RU" sz="2800" b="1" smtClean="0">
                <a:latin typeface="Times New Roman" pitchFamily="18" charset="0"/>
              </a:rPr>
              <a:t>Формирование элементарных математических представлений</a:t>
            </a:r>
            <a:br>
              <a:rPr lang="ru-RU" altLang="ru-RU" sz="2800" b="1" smtClean="0">
                <a:latin typeface="Times New Roman" pitchFamily="18" charset="0"/>
              </a:rPr>
            </a:br>
            <a:r>
              <a:rPr lang="ru-RU" altLang="ru-RU" sz="3600" b="1" u="sng" smtClean="0">
                <a:latin typeface="Times New Roman" pitchFamily="18" charset="0"/>
              </a:rPr>
              <a:t/>
            </a:r>
            <a:br>
              <a:rPr lang="ru-RU" altLang="ru-RU" sz="3600" b="1" u="sng" smtClean="0">
                <a:latin typeface="Times New Roman" pitchFamily="18" charset="0"/>
              </a:rPr>
            </a:br>
            <a:endParaRPr lang="ru-RU" altLang="ru-RU" sz="3200" smtClean="0"/>
          </a:p>
        </p:txBody>
      </p:sp>
      <p:pic>
        <p:nvPicPr>
          <p:cNvPr id="14339" name="Содержимое 7" descr="kDRvAjTdmFg-230x3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060575"/>
            <a:ext cx="3538538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 descr="H:\DCIM\224_0106\IMG_021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2060575"/>
            <a:ext cx="3455987" cy="46085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4"/>
          <p:cNvSpPr>
            <a:spLocks noGrp="1"/>
          </p:cNvSpPr>
          <p:nvPr>
            <p:ph type="title" sz="quarter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marL="742950" indent="-742950" eaLnBrk="1" hangingPunct="1">
              <a:lnSpc>
                <a:spcPct val="80000"/>
              </a:lnSpc>
            </a:pPr>
            <a:r>
              <a:rPr lang="ru-RU" altLang="ru-RU" sz="3600" b="1" u="sng" smtClean="0">
                <a:latin typeface="Times New Roman" pitchFamily="18" charset="0"/>
              </a:rPr>
              <a:t/>
            </a:r>
            <a:br>
              <a:rPr lang="ru-RU" altLang="ru-RU" sz="3600" b="1" u="sng" smtClean="0">
                <a:latin typeface="Times New Roman" pitchFamily="18" charset="0"/>
              </a:rPr>
            </a:br>
            <a:r>
              <a:rPr lang="ru-RU" altLang="ru-RU" sz="3600" b="1" u="sng" smtClean="0">
                <a:latin typeface="Times New Roman" pitchFamily="18" charset="0"/>
              </a:rPr>
              <a:t/>
            </a:r>
            <a:br>
              <a:rPr lang="ru-RU" altLang="ru-RU" sz="3600" b="1" u="sng" smtClean="0">
                <a:latin typeface="Times New Roman" pitchFamily="18" charset="0"/>
              </a:rPr>
            </a:br>
            <a:r>
              <a:rPr lang="ru-RU" altLang="ru-RU" smtClean="0">
                <a:latin typeface="Times New Roman" pitchFamily="18" charset="0"/>
              </a:rPr>
              <a:t/>
            </a:r>
            <a:br>
              <a:rPr lang="ru-RU" altLang="ru-RU" smtClean="0">
                <a:latin typeface="Times New Roman" pitchFamily="18" charset="0"/>
              </a:rPr>
            </a:br>
            <a:r>
              <a:rPr lang="ru-RU" altLang="ru-RU" smtClean="0">
                <a:latin typeface="Times New Roman" pitchFamily="18" charset="0"/>
              </a:rPr>
              <a:t/>
            </a:r>
            <a:br>
              <a:rPr lang="ru-RU" altLang="ru-RU" smtClean="0">
                <a:latin typeface="Times New Roman" pitchFamily="18" charset="0"/>
              </a:rPr>
            </a:br>
            <a:endParaRPr lang="ru-RU" altLang="ru-RU" smtClean="0"/>
          </a:p>
        </p:txBody>
      </p:sp>
      <p:pic>
        <p:nvPicPr>
          <p:cNvPr id="15363" name="Picture 4" descr="F:\DCIM\193CDPFQ\S19300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4525962" cy="2546350"/>
          </a:xfrm>
          <a:noFill/>
        </p:spPr>
      </p:pic>
      <p:pic>
        <p:nvPicPr>
          <p:cNvPr id="15364" name="Picture 5" descr="F:\DCIM\193CDPFQ\S193000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7900" y="188913"/>
            <a:ext cx="4224338" cy="2376487"/>
          </a:xfrm>
          <a:noFill/>
        </p:spPr>
      </p:pic>
      <p:pic>
        <p:nvPicPr>
          <p:cNvPr id="15365" name="Picture 6" descr="F:\DCIM\193CDPFQ\S193001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3438" y="3789363"/>
            <a:ext cx="4146550" cy="2332037"/>
          </a:xfrm>
          <a:noFill/>
        </p:spPr>
      </p:pic>
      <p:pic>
        <p:nvPicPr>
          <p:cNvPr id="15366" name="Picture 8" descr="F:\DCIM\193CDPFQ\S1930024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3429000"/>
            <a:ext cx="4402137" cy="24749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33375"/>
            <a:ext cx="8229600" cy="5792788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ru-RU" altLang="ru-RU" b="1" smtClean="0">
                <a:latin typeface="Times New Roman" pitchFamily="18" charset="0"/>
              </a:rPr>
              <a:t>Формирование целостной картины мира:</a:t>
            </a:r>
          </a:p>
          <a:p>
            <a:pPr marL="609600" indent="-609600" eaLnBrk="1" hangingPunct="1"/>
            <a:r>
              <a:rPr lang="ru-RU" altLang="ru-RU" sz="2800" b="1" smtClean="0">
                <a:latin typeface="Times New Roman" pitchFamily="18" charset="0"/>
              </a:rPr>
              <a:t>Предметное и социальное окружение</a:t>
            </a:r>
          </a:p>
          <a:p>
            <a:pPr marL="609600" indent="-609600" eaLnBrk="1" hangingPunct="1"/>
            <a:r>
              <a:rPr lang="ru-RU" altLang="ru-RU" sz="2800" b="1" smtClean="0">
                <a:latin typeface="Times New Roman" pitchFamily="18" charset="0"/>
              </a:rPr>
              <a:t>Развитие познавательно-исследовательской деятельности и продуктивной (конструктивной) деятельности</a:t>
            </a:r>
          </a:p>
          <a:p>
            <a:pPr marL="609600" indent="-609600" eaLnBrk="1" hangingPunct="1">
              <a:buFontTx/>
              <a:buAutoNum type="arabicPeriod"/>
            </a:pPr>
            <a:endParaRPr lang="ru-RU" altLang="ru-RU" b="1" smtClean="0">
              <a:latin typeface="Times New Roman" pitchFamily="18" charset="0"/>
            </a:endParaRPr>
          </a:p>
        </p:txBody>
      </p:sp>
      <p:pic>
        <p:nvPicPr>
          <p:cNvPr id="16387" name="Picture 5" descr="H:\DCIM\224_0106\IMG_02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2997200"/>
            <a:ext cx="273685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H:\DCIM\224_0106\IMG_0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475" y="2997200"/>
            <a:ext cx="270033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H:\DCIM\224_0106\IMG_02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2997200"/>
            <a:ext cx="2682875" cy="35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IMG_702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04813"/>
            <a:ext cx="3552825" cy="2663825"/>
          </a:xfrm>
          <a:noFill/>
        </p:spPr>
      </p:pic>
      <p:pic>
        <p:nvPicPr>
          <p:cNvPr id="17411" name="Picture 5" descr="IMG_61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33375"/>
            <a:ext cx="3935413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" descr="H:\DCIM\224_0106\IMG_02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143250"/>
            <a:ext cx="269875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 descr="H:\DCIM\224_0106\IMG_02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68638"/>
            <a:ext cx="2738438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:\DCIM\224_0106\IMG_02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412875"/>
            <a:ext cx="3671887" cy="4895850"/>
          </a:xfrm>
          <a:noFill/>
        </p:spPr>
      </p:pic>
      <p:pic>
        <p:nvPicPr>
          <p:cNvPr id="18435" name="Picture 3" descr="H:\DCIM\224_0106\IMG_02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412875"/>
            <a:ext cx="3671887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Прямоугольник 5"/>
          <p:cNvSpPr>
            <a:spLocks noChangeArrowheads="1"/>
          </p:cNvSpPr>
          <p:nvPr/>
        </p:nvSpPr>
        <p:spPr bwMode="auto">
          <a:xfrm>
            <a:off x="827088" y="476250"/>
            <a:ext cx="7273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Times New Roman" pitchFamily="18" charset="0"/>
              </a:rPr>
              <a:t>Ознакомление с природой, экология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S158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29591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S158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549275"/>
            <a:ext cx="5475288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S1590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789363"/>
            <a:ext cx="511968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S159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620713"/>
            <a:ext cx="4287837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 descr="S162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644900"/>
            <a:ext cx="5256212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S1600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4470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канировать10019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332656"/>
            <a:ext cx="7790868" cy="5678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u="sng" smtClean="0">
                <a:latin typeface="Times New Roman" pitchFamily="18" charset="0"/>
              </a:rPr>
              <a:t>Речевое развитие</a:t>
            </a:r>
            <a:br>
              <a:rPr lang="ru-RU" altLang="ru-RU" b="1" u="sng" smtClean="0">
                <a:latin typeface="Times New Roman" pitchFamily="18" charset="0"/>
              </a:rPr>
            </a:br>
            <a:endParaRPr lang="ru-RU" altLang="ru-RU" smtClean="0"/>
          </a:p>
        </p:txBody>
      </p:sp>
      <p:pic>
        <p:nvPicPr>
          <p:cNvPr id="21507" name="Picture 2" descr="H:\DCIM\224_0106\IMG_02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484313"/>
            <a:ext cx="2879725" cy="3840162"/>
          </a:xfrm>
          <a:noFill/>
        </p:spPr>
      </p:pic>
      <p:pic>
        <p:nvPicPr>
          <p:cNvPr id="21508" name="Picture 3" descr="H:\DCIM\224_0106\IMG_02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484313"/>
            <a:ext cx="2916237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H:\DCIM\224_0106\IMG_02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628775"/>
            <a:ext cx="2808288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IMG_53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4357687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F:\DCIM\193CDPFQ\S193002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8838" y="765175"/>
            <a:ext cx="4475162" cy="2516188"/>
          </a:xfrm>
          <a:noFill/>
        </p:spPr>
      </p:pic>
      <p:pic>
        <p:nvPicPr>
          <p:cNvPr id="22532" name="Picture 7" descr="F:\DCIM\193CDPFQ\S1930031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3429000"/>
            <a:ext cx="4144962" cy="2332038"/>
          </a:xfrm>
          <a:noFill/>
        </p:spPr>
      </p:pic>
      <p:pic>
        <p:nvPicPr>
          <p:cNvPr id="22533" name="Picture 8" descr="F:\DCIM\192CDPFQ\S192001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3716338"/>
            <a:ext cx="4283075" cy="24098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u="sng" smtClean="0">
                <a:latin typeface="Times New Roman" pitchFamily="18" charset="0"/>
              </a:rPr>
              <a:t>Социально-коммуникативное развитие</a:t>
            </a:r>
            <a:r>
              <a:rPr lang="ru-RU" altLang="ru-RU" b="1" u="sng" smtClean="0">
                <a:latin typeface="Times New Roman" pitchFamily="18" charset="0"/>
              </a:rPr>
              <a:t/>
            </a:r>
            <a:br>
              <a:rPr lang="ru-RU" altLang="ru-RU" b="1" u="sng" smtClean="0">
                <a:latin typeface="Times New Roman" pitchFamily="18" charset="0"/>
              </a:rPr>
            </a:br>
            <a:endParaRPr lang="ru-RU" altLang="ru-RU" smtClean="0"/>
          </a:p>
        </p:txBody>
      </p:sp>
      <p:pic>
        <p:nvPicPr>
          <p:cNvPr id="23555" name="Picture 2" descr="H:\DCIM\224_0106\IMG_02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268413"/>
            <a:ext cx="3097213" cy="4129087"/>
          </a:xfrm>
          <a:noFill/>
        </p:spPr>
      </p:pic>
      <p:pic>
        <p:nvPicPr>
          <p:cNvPr id="23556" name="Picture 3" descr="H:\DCIM\224_0106\IMG_02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196975"/>
            <a:ext cx="313372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S145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4470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 descr="S149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3213100"/>
            <a:ext cx="448151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 descr="S11100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44900"/>
            <a:ext cx="440213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S11100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5888"/>
            <a:ext cx="440690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611188" y="549275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600" b="1" u="sng" smtClean="0">
                <a:latin typeface="Times New Roman" pitchFamily="18" charset="0"/>
              </a:rPr>
              <a:t>Художественно-эстетическое развитие </a:t>
            </a:r>
            <a:br>
              <a:rPr lang="ru-RU" altLang="ru-RU" sz="3600" b="1" u="sng" smtClean="0">
                <a:latin typeface="Times New Roman" pitchFamily="18" charset="0"/>
              </a:rPr>
            </a:br>
            <a:r>
              <a:rPr lang="ru-RU" altLang="ru-RU" sz="3600" b="1" u="sng" smtClean="0">
                <a:latin typeface="Times New Roman" pitchFamily="18" charset="0"/>
              </a:rPr>
              <a:t>(музыка).</a:t>
            </a:r>
            <a:r>
              <a:rPr lang="ru-RU" altLang="ru-RU" b="1" u="sng" smtClean="0">
                <a:latin typeface="Times New Roman" pitchFamily="18" charset="0"/>
              </a:rPr>
              <a:t/>
            </a:r>
            <a:br>
              <a:rPr lang="ru-RU" altLang="ru-RU" b="1" u="sng" smtClean="0">
                <a:latin typeface="Times New Roman" pitchFamily="18" charset="0"/>
              </a:rPr>
            </a:br>
            <a:endParaRPr lang="ru-RU" altLang="ru-RU" smtClean="0"/>
          </a:p>
        </p:txBody>
      </p:sp>
      <p:pic>
        <p:nvPicPr>
          <p:cNvPr id="25603" name="Picture 2" descr="H:\DCIM\224_0106\IMG_02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196975"/>
            <a:ext cx="3201987" cy="4268788"/>
          </a:xfrm>
          <a:noFill/>
        </p:spPr>
      </p:pic>
      <p:pic>
        <p:nvPicPr>
          <p:cNvPr id="25604" name="Picture 3" descr="H:\DCIM\224_0106\IMG_02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557338"/>
            <a:ext cx="3149600" cy="41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H:\DCIM\224_0106\IMG_02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133600"/>
            <a:ext cx="2940050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IMG_61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557338"/>
            <a:ext cx="2952750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 descr="IMG_61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332288"/>
            <a:ext cx="3240088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latin typeface="Times New Roman" pitchFamily="18" charset="0"/>
              </a:rPr>
              <a:t>Работа с детьми по восприятию классической музыки </a:t>
            </a:r>
            <a:br>
              <a:rPr lang="ru-RU" altLang="ru-RU" sz="3200" b="1" smtClean="0">
                <a:latin typeface="Times New Roman" pitchFamily="18" charset="0"/>
              </a:rPr>
            </a:br>
            <a:r>
              <a:rPr lang="ru-RU" altLang="ru-RU" sz="3200" b="1" smtClean="0">
                <a:latin typeface="Times New Roman" pitchFamily="18" charset="0"/>
              </a:rPr>
              <a:t>в «Музыкальном салоне»</a:t>
            </a:r>
          </a:p>
        </p:txBody>
      </p:sp>
      <p:pic>
        <p:nvPicPr>
          <p:cNvPr id="26629" name="Picture 10" descr="IMG_61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365625"/>
            <a:ext cx="31686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P10205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4113212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1258888" y="4652963"/>
            <a:ext cx="172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</a:rPr>
              <a:t>Праздники</a:t>
            </a:r>
          </a:p>
        </p:txBody>
      </p:sp>
      <p:pic>
        <p:nvPicPr>
          <p:cNvPr id="27652" name="Picture 6" descr="P10602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57338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7"/>
          <p:cNvSpPr>
            <a:spLocks noChangeArrowheads="1"/>
          </p:cNvSpPr>
          <p:nvPr/>
        </p:nvSpPr>
        <p:spPr bwMode="auto">
          <a:xfrm>
            <a:off x="4140200" y="4868863"/>
            <a:ext cx="4572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</a:rPr>
              <a:t>Организованная  образовательная  музыкальная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</a:rPr>
              <a:t>деятельность.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Мои рисунки 380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60350"/>
            <a:ext cx="3887788" cy="2916238"/>
          </a:xfrm>
          <a:noFill/>
        </p:spPr>
      </p:pic>
      <p:pic>
        <p:nvPicPr>
          <p:cNvPr id="28675" name="Picture 7" descr="P1000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341438"/>
            <a:ext cx="4176712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8"/>
          <p:cNvSpPr>
            <a:spLocks noChangeArrowheads="1"/>
          </p:cNvSpPr>
          <p:nvPr/>
        </p:nvSpPr>
        <p:spPr bwMode="auto">
          <a:xfrm>
            <a:off x="1403350" y="3357563"/>
            <a:ext cx="1939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</a:rPr>
              <a:t>Развлечения</a:t>
            </a:r>
          </a:p>
        </p:txBody>
      </p:sp>
      <p:sp>
        <p:nvSpPr>
          <p:cNvPr id="28677" name="Rectangle 9"/>
          <p:cNvSpPr>
            <a:spLocks noChangeArrowheads="1"/>
          </p:cNvSpPr>
          <p:nvPr/>
        </p:nvSpPr>
        <p:spPr bwMode="auto">
          <a:xfrm>
            <a:off x="3851275" y="4581525"/>
            <a:ext cx="4894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</a:rPr>
              <a:t>Индивидуальная работа с детьми</a:t>
            </a:r>
            <a:r>
              <a:rPr lang="ru-RU" altLang="ru-RU" sz="180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 u="sng" smtClean="0">
                <a:latin typeface="Times New Roman" pitchFamily="18" charset="0"/>
              </a:rPr>
              <a:t>Художественно-эстетическое развитие </a:t>
            </a:r>
            <a:br>
              <a:rPr lang="ru-RU" altLang="ru-RU" sz="3600" b="1" u="sng" smtClean="0">
                <a:latin typeface="Times New Roman" pitchFamily="18" charset="0"/>
              </a:rPr>
            </a:br>
            <a:r>
              <a:rPr lang="ru-RU" altLang="ru-RU" sz="3600" b="1" u="sng" smtClean="0">
                <a:latin typeface="Times New Roman" pitchFamily="18" charset="0"/>
              </a:rPr>
              <a:t>(музыка).</a:t>
            </a:r>
            <a:endParaRPr lang="ru-RU" altLang="ru-RU" sz="3600" smtClean="0"/>
          </a:p>
        </p:txBody>
      </p:sp>
      <p:pic>
        <p:nvPicPr>
          <p:cNvPr id="29699" name="Picture 2" descr="C:\Users\Admin\Downloads\101486484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557338"/>
            <a:ext cx="3073400" cy="4525962"/>
          </a:xfrm>
          <a:noFill/>
        </p:spPr>
      </p:pic>
      <p:pic>
        <p:nvPicPr>
          <p:cNvPr id="29700" name="Picture 3" descr="C:\Users\Admin\Downloads\timoshki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1557338"/>
            <a:ext cx="30194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Новая папка (3)\_DSC284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60350"/>
            <a:ext cx="3927475" cy="2617788"/>
          </a:xfrm>
          <a:noFill/>
        </p:spPr>
      </p:pic>
      <p:pic>
        <p:nvPicPr>
          <p:cNvPr id="30723" name="Picture 4" descr="E:\фольклор Дасаева\фото конкурс\IMG_157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33375"/>
            <a:ext cx="3884613" cy="2589213"/>
          </a:xfrm>
          <a:noFill/>
        </p:spPr>
      </p:pic>
      <p:pic>
        <p:nvPicPr>
          <p:cNvPr id="30724" name="Picture 5" descr="E:\ВИЗИТНАЯ КАРТОЧКА\_DSC2855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213100"/>
            <a:ext cx="3938587" cy="2625725"/>
          </a:xfrm>
          <a:noFill/>
        </p:spPr>
      </p:pic>
      <p:pic>
        <p:nvPicPr>
          <p:cNvPr id="30725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3213100"/>
            <a:ext cx="3883025" cy="29130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476250"/>
            <a:ext cx="8229600" cy="593725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4000" smtClean="0">
                <a:latin typeface="Times New Roman" pitchFamily="18" charset="0"/>
              </a:rPr>
              <a:t>Родник –это водный источник, текущий из глубины земли, ключ. Так сказано в толковом словаре Ожегова. А наш «Родничок» -источник всестороннего развития и  </a:t>
            </a:r>
            <a:r>
              <a:rPr lang="ru-RU" altLang="ru-RU" sz="4000" smtClean="0">
                <a:latin typeface="Times New Roman" pitchFamily="18" charset="0"/>
                <a:cs typeface="Times New Roman" pitchFamily="18" charset="0"/>
              </a:rPr>
              <a:t>создания благоприятных условий для полноценного проживания ребенком дошкольного детства.</a:t>
            </a:r>
            <a:endParaRPr lang="ru-RU" altLang="ru-RU" sz="280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u="sng" smtClean="0">
                <a:latin typeface="Times New Roman" pitchFamily="18" charset="0"/>
                <a:cs typeface="Times New Roman" pitchFamily="18" charset="0"/>
              </a:rPr>
              <a:t>Художественно-эстетическое развитие (рисование, лепка)</a:t>
            </a:r>
            <a:endParaRPr lang="ru-RU" altLang="ru-RU" sz="3200" smtClean="0"/>
          </a:p>
        </p:txBody>
      </p:sp>
      <p:pic>
        <p:nvPicPr>
          <p:cNvPr id="31747" name="Picture 2" descr="H:\DCIM\224_0106\IMG_02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844675"/>
            <a:ext cx="3240087" cy="4321175"/>
          </a:xfrm>
          <a:noFill/>
        </p:spPr>
      </p:pic>
      <p:pic>
        <p:nvPicPr>
          <p:cNvPr id="31748" name="Picture 3" descr="H:\DCIM\224_0106\IMG_02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44675"/>
            <a:ext cx="3313113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CAM00732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38" y="1196975"/>
            <a:ext cx="3382962" cy="2538413"/>
          </a:xfrm>
          <a:noFill/>
        </p:spPr>
      </p:pic>
      <p:pic>
        <p:nvPicPr>
          <p:cNvPr id="32771" name="Picture 5" descr="CAM008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916113"/>
            <a:ext cx="2560637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 descr="CAM007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860800"/>
            <a:ext cx="3563938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7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570787" cy="706438"/>
          </a:xfrm>
        </p:spPr>
        <p:txBody>
          <a:bodyPr/>
          <a:lstStyle/>
          <a:p>
            <a:pPr eaLnBrk="1" hangingPunct="1"/>
            <a:r>
              <a:rPr lang="ru-RU" altLang="ru-RU" sz="2400" b="1" u="sng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u="sng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smtClean="0">
                <a:latin typeface="Times New Roman" pitchFamily="18" charset="0"/>
              </a:rPr>
              <a:t>1 младшая группа</a:t>
            </a:r>
            <a:endParaRPr lang="ru-RU" altLang="ru-RU" sz="3200" b="1" smtClean="0"/>
          </a:p>
        </p:txBody>
      </p:sp>
      <p:pic>
        <p:nvPicPr>
          <p:cNvPr id="32774" name="Picture 8" descr="CAM0078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232410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ru-RU" altLang="ru-RU" sz="2800" b="1" u="sng" smtClean="0"/>
              <a:t/>
            </a:r>
            <a:br>
              <a:rPr lang="ru-RU" altLang="ru-RU" sz="2800" b="1" u="sng" smtClean="0"/>
            </a:br>
            <a:r>
              <a:rPr lang="ru-RU" altLang="ru-RU" sz="3200" b="1" smtClean="0">
                <a:latin typeface="Times New Roman" pitchFamily="18" charset="0"/>
              </a:rPr>
              <a:t>2 младшая группа</a:t>
            </a:r>
          </a:p>
        </p:txBody>
      </p:sp>
      <p:pic>
        <p:nvPicPr>
          <p:cNvPr id="33795" name="Picture 4" descr="F:\DCIM\194CDPFQ\S19400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341438"/>
            <a:ext cx="3886200" cy="2185987"/>
          </a:xfrm>
          <a:noFill/>
        </p:spPr>
      </p:pic>
      <p:pic>
        <p:nvPicPr>
          <p:cNvPr id="33796" name="Picture 5" descr="F:\DCIM\193CDPFQ\S193000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341438"/>
            <a:ext cx="3886200" cy="2185987"/>
          </a:xfrm>
          <a:noFill/>
        </p:spPr>
      </p:pic>
      <p:pic>
        <p:nvPicPr>
          <p:cNvPr id="33797" name="Picture 6" descr="F:\DCIM\197CDPFQ\S1970015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813" y="3938588"/>
            <a:ext cx="3889375" cy="2187575"/>
          </a:xfrm>
          <a:noFill/>
        </p:spPr>
      </p:pic>
      <p:pic>
        <p:nvPicPr>
          <p:cNvPr id="33798" name="Picture 8" descr="F:\DCIM\195CDPFQ\S195001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2813" y="3938588"/>
            <a:ext cx="3889375" cy="21875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ru-RU" altLang="ru-RU" sz="2800" b="1" u="sng" smtClean="0"/>
              <a:t/>
            </a:r>
            <a:br>
              <a:rPr lang="ru-RU" altLang="ru-RU" sz="2800" b="1" u="sng" smtClean="0"/>
            </a:br>
            <a:r>
              <a:rPr lang="ru-RU" altLang="ru-RU" sz="3200" b="1" smtClean="0">
                <a:latin typeface="Times New Roman" pitchFamily="18" charset="0"/>
              </a:rPr>
              <a:t>Средняя группа</a:t>
            </a:r>
          </a:p>
        </p:txBody>
      </p:sp>
      <p:pic>
        <p:nvPicPr>
          <p:cNvPr id="34819" name="Picture 4" descr="F:\DCIM\193CDPFQ\S19300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268413"/>
            <a:ext cx="3886200" cy="2185987"/>
          </a:xfrm>
          <a:noFill/>
        </p:spPr>
      </p:pic>
      <p:pic>
        <p:nvPicPr>
          <p:cNvPr id="34820" name="Picture 5" descr="F:\DCIM\193CDPFQ\S193001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268413"/>
            <a:ext cx="3886200" cy="2185987"/>
          </a:xfrm>
          <a:noFill/>
        </p:spPr>
      </p:pic>
      <p:pic>
        <p:nvPicPr>
          <p:cNvPr id="34821" name="Picture 7" descr="F:\DCIM\194CDPFQ\S1940020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789363"/>
            <a:ext cx="3889375" cy="2185987"/>
          </a:xfrm>
          <a:noFill/>
        </p:spPr>
      </p:pic>
      <p:pic>
        <p:nvPicPr>
          <p:cNvPr id="34822" name="Picture 8" descr="F:\DCIM\194CDPFQ\S194002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3860800"/>
            <a:ext cx="3889375" cy="21859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ru-RU" altLang="ru-RU" sz="2800" b="1" u="sng" smtClean="0">
                <a:latin typeface="Times New Roman" pitchFamily="18" charset="0"/>
              </a:rPr>
              <a:t> </a:t>
            </a:r>
            <a:r>
              <a:rPr lang="ru-RU" altLang="ru-RU" sz="2800" b="1" u="sng" smtClean="0"/>
              <a:t/>
            </a:r>
            <a:br>
              <a:rPr lang="ru-RU" altLang="ru-RU" sz="2800" b="1" u="sng" smtClean="0"/>
            </a:br>
            <a:r>
              <a:rPr lang="ru-RU" altLang="ru-RU" sz="3200" b="1" smtClean="0">
                <a:latin typeface="Times New Roman" pitchFamily="18" charset="0"/>
              </a:rPr>
              <a:t>Старшая группа</a:t>
            </a:r>
          </a:p>
        </p:txBody>
      </p:sp>
      <p:pic>
        <p:nvPicPr>
          <p:cNvPr id="35843" name="Picture 6" descr="F:\DCIM\197CDPFQ\S197002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196975"/>
            <a:ext cx="4445000" cy="2500313"/>
          </a:xfrm>
          <a:noFill/>
        </p:spPr>
      </p:pic>
      <p:pic>
        <p:nvPicPr>
          <p:cNvPr id="35844" name="Picture 7" descr="F:\DCIM\197CDPFQ\S197003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4005263"/>
            <a:ext cx="4373562" cy="2460625"/>
          </a:xfrm>
          <a:noFill/>
        </p:spPr>
      </p:pic>
      <p:pic>
        <p:nvPicPr>
          <p:cNvPr id="35845" name="Picture 8" descr="F:\DCIM\197CDPFQ\S19700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4076700"/>
            <a:ext cx="4156075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9" descr="F:\DCIM\196CDPFQ\S196000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196975"/>
            <a:ext cx="4133850" cy="23256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417512"/>
          </a:xfrm>
        </p:spPr>
        <p:txBody>
          <a:bodyPr/>
          <a:lstStyle/>
          <a:p>
            <a:pPr eaLnBrk="1" hangingPunct="1"/>
            <a:r>
              <a:rPr lang="ru-RU" altLang="ru-RU" sz="2800" b="1" u="sng" smtClean="0">
                <a:latin typeface="Times New Roman" pitchFamily="18" charset="0"/>
              </a:rPr>
              <a:t> </a:t>
            </a:r>
            <a:r>
              <a:rPr lang="ru-RU" altLang="ru-RU" sz="2800" b="1" u="sng" smtClean="0"/>
              <a:t/>
            </a:r>
            <a:br>
              <a:rPr lang="ru-RU" altLang="ru-RU" sz="2800" b="1" u="sng" smtClean="0"/>
            </a:br>
            <a:r>
              <a:rPr lang="ru-RU" altLang="ru-RU" sz="3200" b="1" smtClean="0">
                <a:latin typeface="Times New Roman" pitchFamily="18" charset="0"/>
              </a:rPr>
              <a:t>Подготовительная к школе группа</a:t>
            </a:r>
          </a:p>
        </p:txBody>
      </p:sp>
      <p:pic>
        <p:nvPicPr>
          <p:cNvPr id="36867" name="Picture 4" descr="F:\DCIM\194CDPFQ\S194001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412875"/>
            <a:ext cx="3886200" cy="2185988"/>
          </a:xfrm>
          <a:noFill/>
        </p:spPr>
      </p:pic>
      <p:pic>
        <p:nvPicPr>
          <p:cNvPr id="36868" name="Picture 5" descr="F:\DCIM\194CDPFQ\S194000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412875"/>
            <a:ext cx="3886200" cy="2185988"/>
          </a:xfrm>
          <a:noFill/>
        </p:spPr>
      </p:pic>
      <p:pic>
        <p:nvPicPr>
          <p:cNvPr id="36869" name="Picture 6" descr="F:\DCIM\194CDPFQ\S1940010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813" y="3938588"/>
            <a:ext cx="3889375" cy="2187575"/>
          </a:xfrm>
          <a:noFill/>
        </p:spPr>
      </p:pic>
      <p:pic>
        <p:nvPicPr>
          <p:cNvPr id="36870" name="Picture 7" descr="F:\DCIM\194CDPFQ\S194001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2813" y="3938588"/>
            <a:ext cx="3889375" cy="21875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C:\Users\Admin\Desktop\Новая папка (3)\IMG_20170201_09120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484313"/>
            <a:ext cx="3722687" cy="4967287"/>
          </a:xfrm>
          <a:noFill/>
        </p:spPr>
      </p:pic>
      <p:pic>
        <p:nvPicPr>
          <p:cNvPr id="37891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5488" y="2060575"/>
            <a:ext cx="4608512" cy="3455988"/>
          </a:xfrm>
          <a:noFill/>
        </p:spPr>
      </p:pic>
      <p:sp>
        <p:nvSpPr>
          <p:cNvPr id="37892" name="Прямоугольник 3"/>
          <p:cNvSpPr>
            <a:spLocks noChangeArrowheads="1"/>
          </p:cNvSpPr>
          <p:nvPr/>
        </p:nvSpPr>
        <p:spPr bwMode="auto">
          <a:xfrm>
            <a:off x="971550" y="0"/>
            <a:ext cx="73453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latin typeface="Times New Roman" pitchFamily="18" charset="0"/>
              </a:rPr>
              <a:t>Коррекционная  работа </a:t>
            </a:r>
            <a:br>
              <a:rPr lang="ru-RU" altLang="ru-RU" sz="2800" b="1">
                <a:latin typeface="Times New Roman" pitchFamily="18" charset="0"/>
              </a:rPr>
            </a:br>
            <a:r>
              <a:rPr lang="ru-RU" altLang="ru-RU" sz="2800" b="1">
                <a:latin typeface="Times New Roman" pitchFamily="18" charset="0"/>
              </a:rPr>
              <a:t>по развитию речи </a:t>
            </a:r>
            <a:br>
              <a:rPr lang="ru-RU" altLang="ru-RU" sz="2800" b="1">
                <a:latin typeface="Times New Roman" pitchFamily="18" charset="0"/>
              </a:rPr>
            </a:br>
            <a:r>
              <a:rPr lang="ru-RU" altLang="ru-RU" sz="2800" b="1">
                <a:latin typeface="Times New Roman" pitchFamily="18" charset="0"/>
              </a:rPr>
              <a:t>учителя- логопеда Рогачевой М.Д.</a:t>
            </a:r>
            <a:endParaRPr lang="ru-RU" altLang="ru-RU" sz="28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4"/>
          <p:cNvSpPr>
            <a:spLocks noGrp="1"/>
          </p:cNvSpPr>
          <p:nvPr>
            <p:ph type="title" sz="quarter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200" b="1" u="sng" smtClean="0">
                <a:latin typeface="Times New Roman" pitchFamily="18" charset="0"/>
              </a:rPr>
              <a:t/>
            </a:r>
            <a:br>
              <a:rPr lang="ru-RU" altLang="ru-RU" sz="3200" b="1" u="sng" smtClean="0">
                <a:latin typeface="Times New Roman" pitchFamily="18" charset="0"/>
              </a:rPr>
            </a:br>
            <a:r>
              <a:rPr lang="ru-RU" altLang="ru-RU" sz="3200" b="1" smtClean="0">
                <a:latin typeface="Times New Roman" pitchFamily="18" charset="0"/>
              </a:rPr>
              <a:t>Коррекционно- развивающая работа  с детьми педагога-психолога </a:t>
            </a:r>
            <a:br>
              <a:rPr lang="ru-RU" altLang="ru-RU" sz="3200" b="1" smtClean="0">
                <a:latin typeface="Times New Roman" pitchFamily="18" charset="0"/>
              </a:rPr>
            </a:br>
            <a:r>
              <a:rPr lang="ru-RU" altLang="ru-RU" sz="3200" b="1" smtClean="0">
                <a:latin typeface="Times New Roman" pitchFamily="18" charset="0"/>
              </a:rPr>
              <a:t>Храмшина И. В.</a:t>
            </a:r>
            <a:r>
              <a:rPr lang="ru-RU" altLang="ru-RU" b="1" u="sng" smtClean="0">
                <a:latin typeface="Times New Roman" pitchFamily="18" charset="0"/>
              </a:rPr>
              <a:t/>
            </a:r>
            <a:br>
              <a:rPr lang="ru-RU" altLang="ru-RU" b="1" u="sng" smtClean="0">
                <a:latin typeface="Times New Roman" pitchFamily="18" charset="0"/>
              </a:rPr>
            </a:br>
            <a:endParaRPr lang="ru-RU" altLang="ru-RU" smtClean="0"/>
          </a:p>
        </p:txBody>
      </p:sp>
      <p:pic>
        <p:nvPicPr>
          <p:cNvPr id="38915" name="Picture 4" descr="F:\DCIM\190CDPFQ\S190001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400" y="1600200"/>
            <a:ext cx="3886200" cy="2185988"/>
          </a:xfrm>
          <a:noFill/>
        </p:spPr>
      </p:pic>
      <p:pic>
        <p:nvPicPr>
          <p:cNvPr id="38916" name="Picture 5" descr="F:\DCIM\190CDPFQ\S190002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2813" y="3938588"/>
            <a:ext cx="3889375" cy="2187575"/>
          </a:xfrm>
          <a:noFill/>
        </p:spPr>
      </p:pic>
      <p:pic>
        <p:nvPicPr>
          <p:cNvPr id="38917" name="Picture 6" descr="F:\DCIM\190CDPFQ\S190003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4400" y="1600200"/>
            <a:ext cx="3886200" cy="2185988"/>
          </a:xfrm>
          <a:noFill/>
        </p:spPr>
      </p:pic>
      <p:pic>
        <p:nvPicPr>
          <p:cNvPr id="38918" name="Picture 7" descr="F:\DCIM\189CDPFQ\S1890033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1813" y="3938588"/>
            <a:ext cx="3889375" cy="21875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ru-RU" altLang="ru-RU" sz="2800" b="1" smtClean="0">
                <a:latin typeface="Times New Roman" pitchFamily="18" charset="0"/>
              </a:rPr>
              <a:t>Коррекционно- развивающая работа  с педагогами </a:t>
            </a:r>
            <a:br>
              <a:rPr lang="ru-RU" altLang="ru-RU" sz="2800" b="1" smtClean="0">
                <a:latin typeface="Times New Roman" pitchFamily="18" charset="0"/>
              </a:rPr>
            </a:br>
            <a:r>
              <a:rPr lang="ru-RU" altLang="ru-RU" sz="2800" b="1" smtClean="0">
                <a:latin typeface="Times New Roman" pitchFamily="18" charset="0"/>
              </a:rPr>
              <a:t>педагога-психолога </a:t>
            </a:r>
            <a:br>
              <a:rPr lang="ru-RU" altLang="ru-RU" sz="2800" b="1" smtClean="0">
                <a:latin typeface="Times New Roman" pitchFamily="18" charset="0"/>
              </a:rPr>
            </a:br>
            <a:r>
              <a:rPr lang="ru-RU" altLang="ru-RU" sz="2800" b="1" smtClean="0">
                <a:latin typeface="Times New Roman" pitchFamily="18" charset="0"/>
              </a:rPr>
              <a:t>Храмшина И. В.</a:t>
            </a:r>
            <a:endParaRPr lang="ru-RU" altLang="ru-RU" sz="2800" smtClean="0"/>
          </a:p>
        </p:txBody>
      </p:sp>
      <p:pic>
        <p:nvPicPr>
          <p:cNvPr id="39939" name="Picture 2" descr="F:\DCIM\189CDPFQ\S189004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313" y="1844675"/>
            <a:ext cx="3886200" cy="2185988"/>
          </a:xfrm>
          <a:noFill/>
        </p:spPr>
      </p:pic>
      <p:pic>
        <p:nvPicPr>
          <p:cNvPr id="39940" name="Picture 3" descr="F:\DCIM\191CDPFQ\S191009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7900" y="1916113"/>
            <a:ext cx="3886200" cy="2185987"/>
          </a:xfrm>
          <a:noFill/>
        </p:spPr>
      </p:pic>
      <p:pic>
        <p:nvPicPr>
          <p:cNvPr id="39941" name="Picture 4" descr="F:\DCIM\191CDPFQ\S1910098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288" y="4292600"/>
            <a:ext cx="3889375" cy="2187575"/>
          </a:xfrm>
          <a:noFill/>
        </p:spPr>
      </p:pic>
      <p:pic>
        <p:nvPicPr>
          <p:cNvPr id="39942" name="Picture 5" descr="F:\DCIM\191CDPFQ\S19101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6463" y="4221163"/>
            <a:ext cx="3889375" cy="21875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DCIM\191CDPFQ\S19101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692150"/>
            <a:ext cx="4224338" cy="2376488"/>
          </a:xfrm>
          <a:noFill/>
        </p:spPr>
      </p:pic>
      <p:pic>
        <p:nvPicPr>
          <p:cNvPr id="40963" name="Picture 3" descr="F:\DCIM\191CDPFQ\S1910191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3716338"/>
            <a:ext cx="4224337" cy="2376487"/>
          </a:xfrm>
          <a:noFill/>
        </p:spPr>
      </p:pic>
      <p:pic>
        <p:nvPicPr>
          <p:cNvPr id="40964" name="Picture 4" descr="F:\DCIM\191CDPFQ\S191019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3573463"/>
            <a:ext cx="4411663" cy="2481262"/>
          </a:xfrm>
          <a:noFill/>
        </p:spPr>
      </p:pic>
      <p:pic>
        <p:nvPicPr>
          <p:cNvPr id="40965" name="Picture 5" descr="F:\DCIM\191CDPFQ\S191009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3438" y="836613"/>
            <a:ext cx="4219575" cy="23733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33375"/>
            <a:ext cx="8229600" cy="57927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800" smtClean="0">
                <a:latin typeface="Times New Roman" pitchFamily="18" charset="0"/>
              </a:rPr>
              <a:t> </a:t>
            </a:r>
            <a:r>
              <a:rPr lang="ru-RU" altLang="ru-RU" sz="2400" smtClean="0">
                <a:latin typeface="Times New Roman" pitchFamily="18" charset="0"/>
              </a:rPr>
              <a:t>Коллектив МБДОУ «Полянский детский сад «Родничок» общеразвивающего вида» руководствуется  в своей работе «Основной общеобразовательной программой дошкольного образования», разработанной педагогическим коллективом на основе программы: «От рождения до школы» под редакцией Н.Е.Вераксы, Т.С.Комаровой, М.А.Васильевой. М., 2010г.</a:t>
            </a:r>
          </a:p>
          <a:p>
            <a:pPr eaLnBrk="1" hangingPunct="1">
              <a:buFontTx/>
              <a:buNone/>
            </a:pPr>
            <a:r>
              <a:rPr lang="ru-RU" altLang="ru-RU" sz="2400" smtClean="0">
                <a:latin typeface="Times New Roman" pitchFamily="18" charset="0"/>
              </a:rPr>
              <a:t>2 группы ДОУ работают по программе: «Развитие» Л.А.Венгера –программа направлена на развитие у детей умственных способностей.</a:t>
            </a:r>
          </a:p>
          <a:p>
            <a:pPr eaLnBrk="1" hangingPunct="1">
              <a:buFontTx/>
              <a:buNone/>
            </a:pPr>
            <a:r>
              <a:rPr lang="ru-RU" altLang="ru-RU" sz="2400" smtClean="0">
                <a:latin typeface="Times New Roman" pitchFamily="18" charset="0"/>
              </a:rPr>
              <a:t>1 группа ДОУ –по программе «Детский сад –дом радости» Н.М.Крыловой –направлена на содействие развитию и саморазвитию дошкольника как неповторимой индивидуальности.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>
                <a:latin typeface="Times New Roman" pitchFamily="18" charset="0"/>
              </a:rPr>
              <a:t>В МБДОУ созданы все необходимые условия для полноценного развития ребенка. </a:t>
            </a:r>
          </a:p>
        </p:txBody>
      </p:sp>
      <p:pic>
        <p:nvPicPr>
          <p:cNvPr id="41987" name="Picture 3" descr="E:\ВИЗИТНАЯ КАРТОЧКА\Визитная карточка — копи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125538"/>
            <a:ext cx="729615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z="4800" b="1" i="1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Содержимое 8" descr="3135354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4300" y="115888"/>
            <a:ext cx="4895850" cy="3673475"/>
          </a:xfrm>
        </p:spPr>
      </p:pic>
      <p:pic>
        <p:nvPicPr>
          <p:cNvPr id="6147" name="Содержимое 6" descr="veng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3746500"/>
            <a:ext cx="21590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Содержимое 7" descr="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3827463"/>
            <a:ext cx="4041775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" descr="H:\DCIM\224_0106\IMG_02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25368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323528" y="404664"/>
          <a:ext cx="8075240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ru-RU" altLang="ru-RU" sz="3600" b="1" u="sng" smtClean="0">
                <a:latin typeface="Times New Roman" pitchFamily="18" charset="0"/>
              </a:rPr>
              <a:t>Физическое развитие</a:t>
            </a:r>
            <a:endParaRPr lang="ru-RU" altLang="ru-RU" u="sng" smtClean="0"/>
          </a:p>
        </p:txBody>
      </p:sp>
      <p:pic>
        <p:nvPicPr>
          <p:cNvPr id="8195" name="Picture 5" descr="H:\DCIM\224_0106\IMG_02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6375" y="3500438"/>
            <a:ext cx="2028825" cy="2705100"/>
          </a:xfrm>
          <a:noFill/>
        </p:spPr>
      </p:pic>
      <p:sp>
        <p:nvSpPr>
          <p:cNvPr id="8196" name="Прямоугольник 5"/>
          <p:cNvSpPr>
            <a:spLocks noChangeArrowheads="1"/>
          </p:cNvSpPr>
          <p:nvPr/>
        </p:nvSpPr>
        <p:spPr bwMode="auto">
          <a:xfrm>
            <a:off x="539750" y="1444625"/>
            <a:ext cx="8208963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2800">
                <a:latin typeface="Times New Roman" pitchFamily="18" charset="0"/>
              </a:rPr>
              <a:t>Физкультурные занятия в зале и на участке проводятся на основе  программы   «Здоровый дошкольник» .В основу положены методики Пензулаевой Л.И., Фроловой В.Г., Глазыриной А.Д.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60350"/>
            <a:ext cx="8291512" cy="597693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2800" b="1" smtClean="0">
                <a:latin typeface="Times New Roman" pitchFamily="18" charset="0"/>
              </a:rPr>
              <a:t> Планирование физкультурно-оздоровительной работы в МДОУ «Родничок»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2800" b="1" smtClean="0">
                <a:latin typeface="Times New Roman" pitchFamily="18" charset="0"/>
              </a:rPr>
              <a:t>строится следующим образом:</a:t>
            </a:r>
            <a:endParaRPr lang="ru-RU" altLang="ru-RU" sz="28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b="1" smtClean="0">
                <a:latin typeface="Times New Roman" pitchFamily="18" charset="0"/>
              </a:rPr>
              <a:t>1-ые младшие и 2-ые младшие группы проводят ежедневно: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latin typeface="Times New Roman" pitchFamily="18" charset="0"/>
              </a:rPr>
              <a:t>утренние гимнастики,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>
                <a:latin typeface="Times New Roman" pitchFamily="18" charset="0"/>
              </a:rPr>
              <a:t>  2 физкультурных занятия в неделю в физкультурном зале.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>
                <a:latin typeface="Times New Roman" pitchFamily="18" charset="0"/>
              </a:rPr>
              <a:t> </a:t>
            </a:r>
            <a:r>
              <a:rPr lang="ru-RU" altLang="ru-RU" sz="2400" b="1" smtClean="0">
                <a:latin typeface="Times New Roman" pitchFamily="18" charset="0"/>
              </a:rPr>
              <a:t>Средние, старшие, подготовительные группы посещают</a:t>
            </a:r>
            <a:r>
              <a:rPr lang="ru-RU" altLang="ru-RU" sz="2400" smtClean="0">
                <a:latin typeface="Times New Roman" pitchFamily="18" charset="0"/>
              </a:rPr>
              <a:t> ежедневные физкультурные мероприятия: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>
                <a:latin typeface="Times New Roman" pitchFamily="18" charset="0"/>
              </a:rPr>
              <a:t>       1. Утренние гимнастики, утренние пробежки на улице 2 раза в неделю.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>
                <a:latin typeface="Times New Roman" pitchFamily="18" charset="0"/>
              </a:rPr>
              <a:t>       2. Физкультурные занятия в зале 1 раз в неделю.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>
                <a:latin typeface="Times New Roman" pitchFamily="18" charset="0"/>
              </a:rPr>
              <a:t>       3. Физкультурные занятия на улице 1 раз в неделю.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>
                <a:latin typeface="Times New Roman" pitchFamily="18" charset="0"/>
              </a:rPr>
              <a:t>       4. Прогулки-походы 1 раз в неделю.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altLang="ru-RU" sz="28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altLang="ru-RU" sz="280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СК- 2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836613"/>
            <a:ext cx="5665788" cy="4248150"/>
          </a:xfrm>
          <a:noFill/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867400" y="836613"/>
            <a:ext cx="3276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imes New Roman" pitchFamily="18" charset="0"/>
              </a:rPr>
              <a:t>Утренние пробежки</a:t>
            </a:r>
            <a:r>
              <a:rPr lang="ru-RU" altLang="ru-RU" sz="2400">
                <a:latin typeface="Times New Roman" pitchFamily="18" charset="0"/>
              </a:rPr>
              <a:t> не занимают много времени,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Times New Roman" pitchFamily="18" charset="0"/>
              </a:rPr>
              <a:t> проводятся в 8 часов утра в течение 15 минут.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Times New Roman" pitchFamily="18" charset="0"/>
              </a:rPr>
              <a:t> Одежда детей облегченная.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Times New Roman" pitchFamily="18" charset="0"/>
              </a:rPr>
              <a:t>дети получают заряд бодрости на целый день. </a:t>
            </a:r>
          </a:p>
          <a:p>
            <a:pPr>
              <a:spcBef>
                <a:spcPct val="50000"/>
              </a:spcBef>
              <a:buFontTx/>
              <a:buNone/>
            </a:pPr>
            <a:endParaRPr lang="ru-RU" altLang="ru-RU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1531</TotalTime>
  <Words>443</Words>
  <Application>Microsoft Office PowerPoint</Application>
  <PresentationFormat>Экран (4:3)</PresentationFormat>
  <Paragraphs>63</Paragraphs>
  <Slides>41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Times New Roman</vt:lpstr>
      <vt:lpstr>Arial</vt:lpstr>
      <vt:lpstr>Calibri</vt:lpstr>
      <vt:lpstr>Оформление по умолчанию</vt:lpstr>
      <vt:lpstr>Программно-методическое обеспечение в соответствии с ФГОС ДО в МБДОУ  «Полянский детский сад «Родничок» общеразвивающего вида»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Физическое развитие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Познавательное развитие Формирование элементарных математических представлений  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Речевое развитие </vt:lpstr>
      <vt:lpstr>Презентация PowerPoint</vt:lpstr>
      <vt:lpstr>Социально-коммуникативное развитие </vt:lpstr>
      <vt:lpstr>Презентация PowerPoint</vt:lpstr>
      <vt:lpstr>Художественно-эстетическое развитие  (музыка). </vt:lpstr>
      <vt:lpstr>Работа с детьми по восприятию классической музыки  в «Музыкальном салоне»</vt:lpstr>
      <vt:lpstr>Презентация PowerPoint</vt:lpstr>
      <vt:lpstr>Презентация PowerPoint</vt:lpstr>
      <vt:lpstr>Художественно-эстетическое развитие  (музыка).</vt:lpstr>
      <vt:lpstr>Презентация PowerPoint</vt:lpstr>
      <vt:lpstr>Художественно-эстетическое развитие (рисование, лепка)</vt:lpstr>
      <vt:lpstr> 1 младшая группа</vt:lpstr>
      <vt:lpstr> 2 младшая группа</vt:lpstr>
      <vt:lpstr> Средняя группа</vt:lpstr>
      <vt:lpstr>  Старшая группа</vt:lpstr>
      <vt:lpstr>  Подготовительная к школе группа</vt:lpstr>
      <vt:lpstr>Презентация PowerPoint</vt:lpstr>
      <vt:lpstr> Коррекционно- развивающая работа  с детьми педагога-психолога  Храмшина И. В. </vt:lpstr>
      <vt:lpstr>Коррекционно- развивающая работа  с педагогами  педагога-психолога  Храмшина И. В.</vt:lpstr>
      <vt:lpstr>Презентация PowerPoint</vt:lpstr>
      <vt:lpstr>Презентация PowerPoint</vt:lpstr>
      <vt:lpstr>      Спасибо за внимание!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Визитная карточка  МБДОУ «Полянский детский сад «Родничок» общеразвивающего вида»</dc:title>
  <dc:creator>User</dc:creator>
  <cp:lastModifiedBy>User3-Manager</cp:lastModifiedBy>
  <cp:revision>14</cp:revision>
  <dcterms:created xsi:type="dcterms:W3CDTF">2015-03-24T11:48:23Z</dcterms:created>
  <dcterms:modified xsi:type="dcterms:W3CDTF">2019-01-23T11:46:29Z</dcterms:modified>
</cp:coreProperties>
</file>