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307" r:id="rId9"/>
    <p:sldId id="264" r:id="rId10"/>
    <p:sldId id="306" r:id="rId11"/>
    <p:sldId id="265" r:id="rId12"/>
    <p:sldId id="266" r:id="rId13"/>
    <p:sldId id="267" r:id="rId14"/>
    <p:sldId id="308" r:id="rId15"/>
    <p:sldId id="268" r:id="rId16"/>
    <p:sldId id="269" r:id="rId17"/>
    <p:sldId id="270" r:id="rId18"/>
    <p:sldId id="310" r:id="rId19"/>
    <p:sldId id="271" r:id="rId20"/>
    <p:sldId id="309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2" r:id="rId31"/>
    <p:sldId id="316" r:id="rId32"/>
    <p:sldId id="317" r:id="rId33"/>
    <p:sldId id="283" r:id="rId34"/>
    <p:sldId id="311" r:id="rId35"/>
    <p:sldId id="312" r:id="rId36"/>
    <p:sldId id="313" r:id="rId37"/>
    <p:sldId id="314" r:id="rId38"/>
    <p:sldId id="286" r:id="rId39"/>
    <p:sldId id="318" r:id="rId40"/>
    <p:sldId id="287" r:id="rId41"/>
    <p:sldId id="319" r:id="rId42"/>
    <p:sldId id="320" r:id="rId43"/>
    <p:sldId id="323" r:id="rId44"/>
    <p:sldId id="321" r:id="rId45"/>
    <p:sldId id="324" r:id="rId46"/>
    <p:sldId id="325" r:id="rId47"/>
    <p:sldId id="288" r:id="rId48"/>
    <p:sldId id="322" r:id="rId49"/>
    <p:sldId id="347" r:id="rId50"/>
    <p:sldId id="348" r:id="rId51"/>
    <p:sldId id="290" r:id="rId52"/>
    <p:sldId id="350" r:id="rId53"/>
    <p:sldId id="351" r:id="rId54"/>
    <p:sldId id="352" r:id="rId55"/>
    <p:sldId id="353" r:id="rId56"/>
    <p:sldId id="354" r:id="rId57"/>
    <p:sldId id="355" r:id="rId58"/>
    <p:sldId id="356" r:id="rId59"/>
    <p:sldId id="357" r:id="rId60"/>
    <p:sldId id="358" r:id="rId61"/>
    <p:sldId id="359" r:id="rId62"/>
    <p:sldId id="291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292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3" r:id="rId81"/>
    <p:sldId id="344" r:id="rId82"/>
    <p:sldId id="345" r:id="rId83"/>
    <p:sldId id="346" r:id="rId84"/>
    <p:sldId id="360" r:id="rId85"/>
    <p:sldId id="361" r:id="rId86"/>
    <p:sldId id="363" r:id="rId87"/>
    <p:sldId id="364" r:id="rId88"/>
    <p:sldId id="365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0" autoAdjust="0"/>
    <p:restoredTop sz="94660"/>
  </p:normalViewPr>
  <p:slideViewPr>
    <p:cSldViewPr>
      <p:cViewPr>
        <p:scale>
          <a:sx n="70" d="100"/>
          <a:sy n="70" d="100"/>
        </p:scale>
        <p:origin x="-1890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</a:rPr>
              <a:t>Анализ выполнения годовых задач за </a:t>
            </a:r>
            <a:br>
              <a:rPr lang="ru-RU" b="1" dirty="0" smtClean="0">
                <a:latin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</a:rPr>
              <a:t>2019-2020уч.г.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МБДОУ «Полянский детский сад «Родничок» </a:t>
            </a:r>
            <a:r>
              <a:rPr lang="ru-RU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общеразвивающего</a:t>
            </a: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вида»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РАБОЧИЙ СТОЛ\МЕТОДИЧЕСКАЯ РАБОТА\2019-2020 учебный год\IMG_20200312_1310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2400" y="228600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C:\Users\Admin\Desktop\РАБОЧИЙ СТОЛ\МЕТОДИЧЕСКАЯ РАБОТА\2019-2020 учебный год\IMG_20200312_1314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429000"/>
            <a:ext cx="4038600" cy="3028950"/>
          </a:xfrm>
          <a:prstGeom prst="rect">
            <a:avLst/>
          </a:prstGeom>
          <a:noFill/>
        </p:spPr>
      </p:pic>
      <p:pic>
        <p:nvPicPr>
          <p:cNvPr id="2052" name="Picture 4" descr="C:\Users\Admin\Desktop\РАБОЧИЙ СТОЛ\МЕТОДИЧЕСКАЯ РАБОТА\2019-2020 учебный год\IMG_20200312_132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466850"/>
            <a:ext cx="4648200" cy="3486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 fontScale="47500" lnSpcReduction="20000"/>
          </a:bodyPr>
          <a:lstStyle/>
          <a:p>
            <a:pPr fontAlgn="base">
              <a:buNone/>
            </a:pPr>
            <a:r>
              <a:rPr lang="ru-RU" dirty="0" smtClean="0"/>
              <a:t> </a:t>
            </a:r>
            <a:endParaRPr lang="ru-RU" u="sng" dirty="0" smtClean="0"/>
          </a:p>
          <a:p>
            <a:pPr algn="ctr" fontAlgn="base">
              <a:buNone/>
            </a:pPr>
            <a:r>
              <a:rPr lang="ru-RU" sz="5100" b="1" i="1" u="sng" dirty="0" smtClean="0">
                <a:latin typeface="Times New Roman" pitchFamily="18" charset="0"/>
                <a:cs typeface="Times New Roman" pitchFamily="18" charset="0"/>
              </a:rPr>
              <a:t>Педагогический совет №4</a:t>
            </a:r>
            <a:endParaRPr lang="ru-RU" sz="51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Итоговый.  </a:t>
            </a:r>
          </a:p>
          <a:p>
            <a:pPr algn="ctr"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« Реализация основных задач работы МБДОУ»  </a:t>
            </a:r>
          </a:p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Цель: Подведение итогов выполнения годового плана МБДОУ. </a:t>
            </a:r>
          </a:p>
          <a:p>
            <a:pPr lvl="0"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Анализ работы МБДОУ за 2019- 2020 учебный год, о выполнении задач годового плана; 2. Анализ мониторинга освоения детьми образовательных областей. 3.Творческие отчеты воспитателей. 4. О перспективах на 2020-2021 новый  учебный год. 5.Утверждение плана летней оздоровительной работы. «Здравствуй лето». 6. Запланированные мероприятия на период ремонтных работ.</a:t>
            </a:r>
          </a:p>
          <a:p>
            <a:pPr algn="ctr" fontAlgn="base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fontAlgn="base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Заведующий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Гребенкина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А.А.</a:t>
            </a:r>
          </a:p>
          <a:p>
            <a:pPr algn="ctr" fontAlgn="base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Зам.завед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. по ВМР Горина О.А.</a:t>
            </a:r>
          </a:p>
          <a:p>
            <a:pPr algn="ctr" fontAlgn="base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Педагог-психолог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Храмшина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И.В., учитель-логопед Рогачева М.Д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fontAlgn="base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fontAlgn="base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base">
              <a:buNone/>
            </a:pPr>
            <a:r>
              <a:rPr lang="ru-RU" dirty="0" smtClean="0"/>
              <a:t> </a:t>
            </a:r>
          </a:p>
          <a:p>
            <a:pPr fontAlgn="base"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27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u="sng" dirty="0" smtClean="0">
                <a:latin typeface="Times New Roman" pitchFamily="18" charset="0"/>
                <a:cs typeface="Times New Roman" pitchFamily="18" charset="0"/>
              </a:rPr>
              <a:t>1.3 СЕМИНАРЫ, СЕМИНАРЫ-ПРАКТИКУМЫ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fontScale="85000" lnSpcReduction="10000"/>
          </a:bodyPr>
          <a:lstStyle/>
          <a:p>
            <a:pPr lvl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Районный семинар специалистов Рязанского района</a:t>
            </a: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«Инновационная деятельность в дошкольном учреждении по физическому воспитанию, как одно из условий повышения качества работы»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Горина О.А.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Просмотр и анализ занятия по физическому развитию. </a:t>
            </a: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Творческая лаборатория «Развитие муз. способностей детей старшего дошкольного возраста через муз.-  игровую фольклорную деятельность.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Просмотр и анализ музыкально-художественной деятельности детей дошкольного возраста.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РАБОЧИЙ СТОЛ\МЕТОДИЧЕСКАЯ РАБОТА\2019-2020 учебный год\Новая папка\IMG-20200130-WA01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C:\Users\Admin\Desktop\РАБОЧИЙ СТОЛ\МЕТОДИЧЕСКАЯ РАБОТА\2019-2020 учебный год\Новая папка\IMG-20200130-WA02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8600"/>
            <a:ext cx="4191000" cy="3143250"/>
          </a:xfrm>
          <a:prstGeom prst="rect">
            <a:avLst/>
          </a:prstGeom>
          <a:noFill/>
        </p:spPr>
      </p:pic>
      <p:pic>
        <p:nvPicPr>
          <p:cNvPr id="3076" name="Picture 4" descr="C:\Users\Admin\Desktop\РАБОЧИЙ СТОЛ\МЕТОДИЧЕСКАЯ РАБОТА\2019-2020 учебный год\Новая папка\IMG-20200130-WA0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05200"/>
            <a:ext cx="4038600" cy="3028950"/>
          </a:xfrm>
          <a:prstGeom prst="rect">
            <a:avLst/>
          </a:prstGeom>
          <a:noFill/>
        </p:spPr>
      </p:pic>
      <p:pic>
        <p:nvPicPr>
          <p:cNvPr id="3077" name="Picture 5" descr="C:\Users\Admin\Desktop\РАБОЧИЙ СТОЛ\МЕТОДИЧЕСКАЯ РАБОТА\2019-2020 учебный год\Новая папка\IMG-20200130-WA02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052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РАБОЧИЙ СТОЛ\МЕТОДИЧЕСКАЯ РАБОТА\2019-2020 учебный год\IMG-20200116-WA00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22" y="609600"/>
            <a:ext cx="4114800" cy="5486400"/>
          </a:xfrm>
          <a:prstGeom prst="rect">
            <a:avLst/>
          </a:prstGeom>
          <a:noFill/>
        </p:spPr>
      </p:pic>
      <p:pic>
        <p:nvPicPr>
          <p:cNvPr id="5123" name="Picture 3" descr="C:\Users\Admin\Desktop\РАБОЧИЙ СТОЛ\МЕТОДИЧЕСКАЯ РАБОТА\2019-2020 учебный год\Новая папка\IMG-20200130-WA02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57400"/>
            <a:ext cx="4325408" cy="3244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9216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Семинар-практикум «Логика для малышей» Маликовой О.А.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4098" name="Picture 2" descr="C:\Users\Admin\Desktop\РАБОЧИЙ СТОЛ\МЕТОДИЧЕСКАЯ РАБОТА\2019-2020 учебный год\Новая папка\IMG-20200130-WA03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886200"/>
            <a:ext cx="3810000" cy="2857500"/>
          </a:xfrm>
          <a:prstGeom prst="rect">
            <a:avLst/>
          </a:prstGeom>
          <a:noFill/>
        </p:spPr>
      </p:pic>
      <p:pic>
        <p:nvPicPr>
          <p:cNvPr id="4099" name="Picture 3" descr="C:\Users\Admin\Desktop\РАБОЧИЙ СТОЛ\МЕТОДИЧЕСКАЯ РАБОТА\2019-2020 учебный год\Новая папка\IMG-20200130-WA04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90600"/>
            <a:ext cx="3733800" cy="2800350"/>
          </a:xfrm>
          <a:prstGeom prst="rect">
            <a:avLst/>
          </a:prstGeom>
          <a:noFill/>
        </p:spPr>
      </p:pic>
      <p:pic>
        <p:nvPicPr>
          <p:cNvPr id="4100" name="Picture 4" descr="C:\Users\Admin\Desktop\РАБОЧИЙ СТОЛ\МЕТОДИЧЕСКАЯ РАБОТА\2019-2020 учебный год\Новая папка\IMG-20200130-WA0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764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27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u="sng" dirty="0" smtClean="0">
                <a:latin typeface="Times New Roman" pitchFamily="18" charset="0"/>
                <a:cs typeface="Times New Roman" pitchFamily="18" charset="0"/>
              </a:rPr>
              <a:t>1.4 МАСТЕР-КЛАСС </a:t>
            </a:r>
            <a:br>
              <a:rPr lang="ru-RU" sz="31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u="sng" dirty="0" smtClean="0">
                <a:latin typeface="Times New Roman" pitchFamily="18" charset="0"/>
                <a:cs typeface="Times New Roman" pitchFamily="18" charset="0"/>
              </a:rPr>
              <a:t>Поляковой В.Г. «Ловушка для снов»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C:\Users\Admin\Desktop\РАБОЧИЙ СТОЛ\МЕТОДИЧЕСКАЯ РАБОТА\2019-2020 учебный год\для газеты\IMG_74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038600" cy="2692400"/>
          </a:xfrm>
          <a:prstGeom prst="rect">
            <a:avLst/>
          </a:prstGeom>
          <a:noFill/>
        </p:spPr>
      </p:pic>
      <p:pic>
        <p:nvPicPr>
          <p:cNvPr id="5123" name="Picture 3" descr="C:\Users\Admin\Desktop\РАБОЧИЙ СТОЛ\МЕТОДИЧЕСКАЯ РАБОТА\2019-2020 учебный год\для газеты\IMG_73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143000"/>
            <a:ext cx="4038600" cy="2692400"/>
          </a:xfrm>
          <a:prstGeom prst="rect">
            <a:avLst/>
          </a:prstGeom>
          <a:noFill/>
        </p:spPr>
      </p:pic>
      <p:pic>
        <p:nvPicPr>
          <p:cNvPr id="5124" name="Picture 4" descr="C:\Users\Admin\Desktop\РАБОЧИЙ СТОЛ\МЕТОДИЧЕСКАЯ РАБОТА\2019-2020 учебный год\для газеты\IMG_7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962400"/>
            <a:ext cx="4343400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1.4 МАСТЕР-КЛАСС </a:t>
            </a:r>
            <a:b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Сорокиной Ж.В. «Цветочная композиция»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РАБОЧИЙ СТОЛ\МЕТОДИЧЕСКАЯ РАБОТА\2019-2020 учебный год\IMG-67b0e55c72c0c07682d91c802b3767eb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72381"/>
            <a:ext cx="3960614" cy="5280819"/>
          </a:xfrm>
          <a:prstGeom prst="rect">
            <a:avLst/>
          </a:prstGeom>
          <a:noFill/>
        </p:spPr>
      </p:pic>
      <p:pic>
        <p:nvPicPr>
          <p:cNvPr id="3075" name="Picture 3" descr="C:\Users\Admin\Desktop\РАБОЧИЙ СТОЛ\МЕТОДИЧЕСКАЯ РАБОТА\2019-2020 учебный год\IMG-017622706b72881eab53243e79db97d9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2272" y="1168400"/>
            <a:ext cx="3810000" cy="5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РАБОЧИЙ СТОЛ\МЕТОДИЧЕСКАЯ РАБОТА\2019-2020 учебный год\IMG-e5964e2f90d34ec85f221174647abbd8-V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533400"/>
            <a:ext cx="4114800" cy="5486400"/>
          </a:xfrm>
          <a:prstGeom prst="rect">
            <a:avLst/>
          </a:prstGeom>
          <a:noFill/>
        </p:spPr>
      </p:pic>
      <p:pic>
        <p:nvPicPr>
          <p:cNvPr id="4100" name="Picture 4" descr="C:\Users\Admin\Desktop\РАБОЧИЙ СТОЛ\МЕТОДИЧЕСКАЯ РАБОТА\2019-2020 учебный год\IMG-df6a9eeb79d9ae44e9b6d3754f079c3b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09600"/>
            <a:ext cx="4080272" cy="5440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i="1" u="sng" dirty="0" smtClean="0">
                <a:latin typeface="Times New Roman" pitchFamily="18" charset="0"/>
                <a:cs typeface="Times New Roman" pitchFamily="18" charset="0"/>
              </a:rPr>
              <a:t>1.4 МАСТЕР-КЛАСС </a:t>
            </a:r>
            <a:br>
              <a:rPr lang="ru-RU" sz="31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u="sng" dirty="0" err="1" smtClean="0">
                <a:latin typeface="Times New Roman" pitchFamily="18" charset="0"/>
                <a:cs typeface="Times New Roman" pitchFamily="18" charset="0"/>
              </a:rPr>
              <a:t>Бушмановой</a:t>
            </a:r>
            <a:r>
              <a:rPr lang="ru-RU" sz="3100" b="1" i="1" u="sng" dirty="0" smtClean="0">
                <a:latin typeface="Times New Roman" pitchFamily="18" charset="0"/>
                <a:cs typeface="Times New Roman" pitchFamily="18" charset="0"/>
              </a:rPr>
              <a:t> И.О. «Глиняная игрушка»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Admin\Desktop\РАБОЧИЙ СТОЛ\МЕТОДИЧЕСКАЯ РАБОТА\2019-2020 учебный год\IMG_20200213_1304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4267200" cy="3200400"/>
          </a:xfrm>
          <a:prstGeom prst="rect">
            <a:avLst/>
          </a:prstGeom>
          <a:noFill/>
        </p:spPr>
      </p:pic>
      <p:pic>
        <p:nvPicPr>
          <p:cNvPr id="1027" name="Picture 3" descr="C:\Users\Admin\Desktop\РАБОЧИЙ СТОЛ\МЕТОДИЧЕСКАЯ РАБОТА\2019-2020 учебный год\IMG_20200213_1305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170782"/>
            <a:ext cx="3868936" cy="5158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благоприятных условий для полноценного проживания ребенком дошкольного детства, формирования основ базовой культуры личности, всестороннее развитие психических и физических качеств в соответствии с возрастными и индивидуальными особенностями, подготовка ребенка к жизни в современном обществе, обеспечения равенства возможностей для каждого ребенка в получении качественного дошкольного образования.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РАБОЧИЙ СТОЛ\МЕТОДИЧЕСКАЯ РАБОТА\2019-2020 учебный год\IMG_20200213_131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C:\Users\Admin\Desktop\РАБОЧИЙ СТОЛ\МЕТОДИЧЕСКАЯ РАБОТА\2019-2020 учебный год\IMG_20200213_131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2004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sz="31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u="sng" dirty="0" smtClean="0">
                <a:latin typeface="Times New Roman" pitchFamily="18" charset="0"/>
                <a:cs typeface="Times New Roman" pitchFamily="18" charset="0"/>
              </a:rPr>
              <a:t>1.5 КОНСУЛЬТАЦИИ ДЛЯ ВОСПИТАТЕЛЕЙ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marL="514350" indent="-514350" fontAlgn="base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педагога»,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группы»Горина О.А.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«Развиваем словотворчество» Володина Л.В.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1.6 ОТКРЫТЫЕ ПРОСМОТРЫ ОБРАЗОВАТЕЛЬНОЙ ПЕДАГОГИЧЕСКОЙ ДЕЯТЕЛЬНОСТИ</a:t>
            </a:r>
            <a:b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Развлечение  «День знаний».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esktop\РАБОЧИЙ СТОЛ\МЕТОДИЧЕСКАЯ РАБОТА\2019-2020 учебный год\день знаний 2019\IMG_20190829_0930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3505200" cy="2628900"/>
          </a:xfrm>
          <a:prstGeom prst="rect">
            <a:avLst/>
          </a:prstGeom>
          <a:noFill/>
        </p:spPr>
      </p:pic>
      <p:pic>
        <p:nvPicPr>
          <p:cNvPr id="6147" name="Picture 3" descr="C:\Users\Admin\Desktop\РАБОЧИЙ СТОЛ\МЕТОДИЧЕСКАЯ РАБОТА\2019-2020 учебный год\день знаний 2019\IMG_20190829_0934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447800"/>
            <a:ext cx="3429000" cy="2571750"/>
          </a:xfrm>
          <a:prstGeom prst="rect">
            <a:avLst/>
          </a:prstGeom>
          <a:noFill/>
        </p:spPr>
      </p:pic>
      <p:pic>
        <p:nvPicPr>
          <p:cNvPr id="6148" name="Picture 4" descr="C:\Users\Admin\Desktop\РАБОЧИЙ СТОЛ\МЕТОДИЧЕСКАЯ РАБОТА\2019-2020 учебный год\день знаний 2019\IMG_20190829_0948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038600"/>
            <a:ext cx="3581400" cy="2686050"/>
          </a:xfrm>
          <a:prstGeom prst="rect">
            <a:avLst/>
          </a:prstGeom>
          <a:noFill/>
        </p:spPr>
      </p:pic>
      <p:pic>
        <p:nvPicPr>
          <p:cNvPr id="6149" name="Picture 5" descr="C:\Users\Admin\Desktop\РАБОЧИЙ СТОЛ\МЕТОДИЧЕСКАЯ РАБОТА\2019-2020 учебный год\день знаний 2019\IMG_20190829_100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076700"/>
            <a:ext cx="3505200" cy="2628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«Есенинские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Осенины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»,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«Праздник осени».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\Desktop\РАБОЧИЙ СТОЛ\МЕТОДИЧЕСКАЯ РАБОТА\2019-2020 учебный год\Новая папка\IMG-20200130-WA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4267200" cy="3200400"/>
          </a:xfrm>
          <a:prstGeom prst="rect">
            <a:avLst/>
          </a:prstGeom>
          <a:noFill/>
        </p:spPr>
      </p:pic>
      <p:pic>
        <p:nvPicPr>
          <p:cNvPr id="7171" name="Picture 3" descr="C:\Users\Admin\Desktop\РАБОЧИЙ СТОЛ\МЕТОДИЧЕСКАЯ РАБОТА\2019-2020 учебный год\Новая папка\IMG-20200130-WA0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514600"/>
            <a:ext cx="4445000" cy="333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РАБОЧИЙ СТОЛ\МЕТОДИЧЕСКАЯ РАБОТА\2019-2020 учебный год\IMG-20200116-WA03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495800" cy="3371850"/>
          </a:xfrm>
          <a:prstGeom prst="rect">
            <a:avLst/>
          </a:prstGeom>
          <a:noFill/>
        </p:spPr>
      </p:pic>
      <p:pic>
        <p:nvPicPr>
          <p:cNvPr id="15363" name="Picture 3" descr="C:\Users\Admin\Desktop\РАБОЧИЙ СТОЛ\МЕТОДИЧЕСКАЯ РАБОТА\2019-2020 учебный год\IMG-20200116-WA03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390900"/>
            <a:ext cx="4622800" cy="3467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Открытый просмотр образовательной области «Социально-коммуникативное развитие», «Познавательное развитие»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\Desktop\РАБОЧИЙ СТОЛ\МЕТОДИЧЕСКАЯ РАБОТА\2019-2020 учебный год\Новая папка\IMG-20200130-WA01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3581400" cy="2686050"/>
          </a:xfrm>
          <a:prstGeom prst="rect">
            <a:avLst/>
          </a:prstGeom>
          <a:noFill/>
        </p:spPr>
      </p:pic>
      <p:pic>
        <p:nvPicPr>
          <p:cNvPr id="8195" name="Picture 3" descr="C:\Users\Admin\Desktop\РАБОЧИЙ СТОЛ\МЕТОДИЧЕСКАЯ РАБОТА\2019-2020 учебный год\Новая папка\IMG-20200130-WA01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524000"/>
            <a:ext cx="3733800" cy="2800350"/>
          </a:xfrm>
          <a:prstGeom prst="rect">
            <a:avLst/>
          </a:prstGeom>
          <a:noFill/>
        </p:spPr>
      </p:pic>
      <p:pic>
        <p:nvPicPr>
          <p:cNvPr id="8196" name="Picture 4" descr="C:\Users\Admin\Desktop\РАБОЧИЙ СТОЛ\МЕТОДИЧЕСКАЯ РАБОТА\2019-2020 учебный год\Новая папка\IMG-20200130-WA0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4114800"/>
            <a:ext cx="3429000" cy="2571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dmin\Desktop\РАБОЧИЙ СТОЛ\МЕТОДИЧЕСКАЯ РАБОТА\2019-2020 учебный год\Новая папка\IMG-20200130-WA01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165600" cy="3124200"/>
          </a:xfrm>
          <a:prstGeom prst="rect">
            <a:avLst/>
          </a:prstGeom>
          <a:noFill/>
        </p:spPr>
      </p:pic>
      <p:pic>
        <p:nvPicPr>
          <p:cNvPr id="9220" name="Picture 4" descr="C:\Users\Admin\Desktop\РАБОЧИЙ СТОЛ\МЕТОДИЧЕСКАЯ РАБОТА\2019-2020 учебный год\Новая папка\IMG-20200130-WA01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81000"/>
            <a:ext cx="4038600" cy="3028950"/>
          </a:xfrm>
          <a:prstGeom prst="rect">
            <a:avLst/>
          </a:prstGeom>
          <a:noFill/>
        </p:spPr>
      </p:pic>
      <p:pic>
        <p:nvPicPr>
          <p:cNvPr id="9221" name="Picture 5" descr="C:\Users\Admin\Desktop\РАБОЧИЙ СТОЛ\МЕТОДИЧЕСКАЯ РАБОТА\2019-2020 учебный год\Новая папка\IMG-20200130-WA0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35052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РАБОЧИЙ СТОЛ\МЕТОДИЧЕСКАЯ РАБОТА\2019-2020 учебный год\Новая папка\IMG-20200130-WA01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352800"/>
            <a:ext cx="4038600" cy="3028950"/>
          </a:xfrm>
          <a:prstGeom prst="rect">
            <a:avLst/>
          </a:prstGeom>
          <a:noFill/>
        </p:spPr>
      </p:pic>
      <p:pic>
        <p:nvPicPr>
          <p:cNvPr id="10243" name="Picture 3" descr="C:\Users\Admin\Desktop\РАБОЧИЙ СТОЛ\МЕТОДИЧЕСКАЯ РАБОТА\2019-2020 учебный год\Новая папка\IMG-20200130-WA01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8600"/>
            <a:ext cx="4038600" cy="3028950"/>
          </a:xfrm>
          <a:prstGeom prst="rect">
            <a:avLst/>
          </a:prstGeom>
          <a:noFill/>
        </p:spPr>
      </p:pic>
      <p:pic>
        <p:nvPicPr>
          <p:cNvPr id="10244" name="Picture 4" descr="C:\Users\Admin\Desktop\РАБОЧИЙ СТОЛ\МЕТОДИЧЕСКАЯ РАБОТА\2019-2020 учебный год\Новая папка\IMG-20200130-WA0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914400"/>
            <a:ext cx="394335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День здоровья для педагогов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Admin\Desktop\РАБОЧИЙ СТОЛ\МЕТОДИЧЕСКАЯ РАБОТА\2019-2020 учебный год\Для М.Вл\ольге от юли\IMG_20191003_1040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4114800" cy="2314576"/>
          </a:xfrm>
          <a:prstGeom prst="rect">
            <a:avLst/>
          </a:prstGeom>
          <a:noFill/>
        </p:spPr>
      </p:pic>
      <p:pic>
        <p:nvPicPr>
          <p:cNvPr id="11267" name="Picture 3" descr="C:\Users\Admin\Desktop\РАБОЧИЙ СТОЛ\МЕТОДИЧЕСКАЯ РАБОТА\2019-2020 учебный год\Для М.Вл\ольге от юли\IMG_20191003_1042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90600"/>
            <a:ext cx="4199466" cy="2362200"/>
          </a:xfrm>
          <a:prstGeom prst="rect">
            <a:avLst/>
          </a:prstGeom>
          <a:noFill/>
        </p:spPr>
      </p:pic>
      <p:pic>
        <p:nvPicPr>
          <p:cNvPr id="11268" name="Picture 4" descr="C:\Users\Admin\Desktop\РАБОЧИЙ СТОЛ\МЕТОДИЧЕСКАЯ РАБОТА\2019-2020 учебный год\Для М.Вл\ольге от юли\IMG_20191003_104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429000"/>
            <a:ext cx="56896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РАБОЧИЙ СТОЛ\МЕТОДИЧЕСКАЯ РАБОТА\2019-2020 учебный год\Для М.Вл\ольге от юли\IMG_20191003_1052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4038600" cy="2271713"/>
          </a:xfrm>
          <a:prstGeom prst="rect">
            <a:avLst/>
          </a:prstGeom>
          <a:noFill/>
        </p:spPr>
      </p:pic>
      <p:pic>
        <p:nvPicPr>
          <p:cNvPr id="12291" name="Picture 3" descr="C:\Users\Admin\Desktop\РАБОЧИЙ СТОЛ\МЕТОДИЧЕСКАЯ РАБОТА\2019-2020 учебный год\Для М.Вл\ольге от юли\IMG_20191003_1054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4800"/>
            <a:ext cx="4038600" cy="2271713"/>
          </a:xfrm>
          <a:prstGeom prst="rect">
            <a:avLst/>
          </a:prstGeom>
          <a:noFill/>
        </p:spPr>
      </p:pic>
      <p:pic>
        <p:nvPicPr>
          <p:cNvPr id="12292" name="Picture 4" descr="C:\Users\Admin\Desktop\РАБОЧИЙ СТОЛ\МЕТОДИЧЕСКАЯ РАБОТА\2019-2020 учебный год\Для М.Вл\ольге от юли\IMG_20191003_11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590800"/>
            <a:ext cx="7357533" cy="4138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324600"/>
          </a:xfrm>
        </p:spPr>
        <p:txBody>
          <a:bodyPr>
            <a:normAutofit fontScale="62500" lnSpcReduction="20000"/>
          </a:bodyPr>
          <a:lstStyle/>
          <a:p>
            <a:pPr algn="ctr" fontAlgn="base">
              <a:buNone/>
            </a:pP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Задачи педагогического коллектива на </a:t>
            </a:r>
          </a:p>
          <a:p>
            <a:pPr algn="ctr" fontAlgn="base">
              <a:buNone/>
            </a:pP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2019-2020 учебный год</a:t>
            </a: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Совершенствование системы работы по организации игровой деятельности детей, как ведущего фактора успешной социализации ребенка в соответствии с ФГОС ДО.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Реализовывать игровые технологии в практике МБДОУ для поддержки индивидуальных проявлений детской активности, дальнейшего развития воображения и игрового творчества.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Повышение эффективности работы с детьми по нравственно - патриотическому воспитанию детей через приобщение к истории и культуре родного края.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Обеспечение развития кадрового потенциала в процессе реализации ФГОС через: использование активных форм методической работы: сетевое взаимодействие, мастер-классы, обучающие семинары, открытие просмотры; участие педагогов в конкурсах; повышение квалификации на курсах, прохождение процедуры аттестации. 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Внедрять познавательно-исследовательскую деятельность, как направление развития личности дошкольников в условиях реализации ФГОС ДО. 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Веселый праздник «Новый год»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Admin\Desktop\РАБОЧИЙ СТОЛ\МЕТОДИЧЕСКАЯ РАБОТА\2019-2020 учебный год\Новая папка\IMG-20200130-WA03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4775200" cy="3581400"/>
          </a:xfrm>
          <a:prstGeom prst="rect">
            <a:avLst/>
          </a:prstGeom>
          <a:noFill/>
        </p:spPr>
      </p:pic>
      <p:pic>
        <p:nvPicPr>
          <p:cNvPr id="10243" name="Picture 3" descr="C:\Users\Admin\Desktop\РАБОЧИЙ СТОЛ\МЕТОДИЧЕСКАЯ РАБОТА\2019-2020 учебный год\Новая папка\IMG-20200130-WA03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086100"/>
            <a:ext cx="4394200" cy="3295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РАБОЧИЙ СТОЛ\МЕТОДИЧЕСКАЯ РАБОТА\2019-2020 учебный год\Новая папка\IMG-20200130-WA03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457200"/>
            <a:ext cx="4673600" cy="3505200"/>
          </a:xfrm>
          <a:prstGeom prst="rect">
            <a:avLst/>
          </a:prstGeom>
          <a:noFill/>
        </p:spPr>
      </p:pic>
      <p:pic>
        <p:nvPicPr>
          <p:cNvPr id="11267" name="Picture 3" descr="C:\Users\Admin\Desktop\РАБОЧИЙ СТОЛ\МЕТОДИЧЕСКАЯ РАБОТА\2019-2020 учебный год\Новая папка\IMG-20200130-WA03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295650"/>
            <a:ext cx="4462992" cy="3347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РАБОЧИЙ СТОЛ\МЕТОДИЧЕСКАЯ РАБОТА\2019-2020 учебный год\Новая папка\IMG-20200130-WA03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267200" cy="3200400"/>
          </a:xfrm>
          <a:prstGeom prst="rect">
            <a:avLst/>
          </a:prstGeom>
          <a:noFill/>
        </p:spPr>
      </p:pic>
      <p:pic>
        <p:nvPicPr>
          <p:cNvPr id="12291" name="Picture 3" descr="C:\Users\Admin\Desktop\РАБОЧИЙ СТОЛ\МЕТОДИЧЕСКАЯ РАБОТА\2019-2020 учебный год\Новая папка\IMG-20200130-WA03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208" y="2895600"/>
            <a:ext cx="4894792" cy="3671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Неделя театра в детском саду.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95400" y="1371600"/>
            <a:ext cx="66802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РАБОЧИЙ СТОЛ\МЕТОДИЧЕСКАЯ РАБОТА\2019-2020 учебный год\Новая папка\IMG-20200130-WA0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8263465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театр в дс\Р.Н. Сказка Маша и медведь средняя группа А воспитатели Казеннова С.Н. Володина Л.В\IMG_20200127_094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94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Праздник «8 марта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314" name="Picture 2" descr="C:\Users\Admin\Desktop\РАБОЧИЙ СТОЛ\МЕТОДИЧЕСКАЯ РАБОТА\2019-2020 учебный год\IMG_20200306_0945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4572000" cy="3429000"/>
          </a:xfrm>
          <a:prstGeom prst="rect">
            <a:avLst/>
          </a:prstGeom>
          <a:noFill/>
        </p:spPr>
      </p:pic>
      <p:pic>
        <p:nvPicPr>
          <p:cNvPr id="13315" name="Picture 3" descr="C:\Users\Admin\Desktop\РАБОЧИЙ СТОЛ\МЕТОДИЧЕСКАЯ РАБОТА\2019-2020 учебный год\IMG_20200306_1114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09800"/>
            <a:ext cx="4648200" cy="3486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Admin\Desktop\РАБОЧИЙ СТОЛ\МЕТОДИЧЕСКАЯ РАБОТА\2019-2020 учебный год\IMG-6c245aae98b3d12e493f4c56805c4863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4308872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1.1.</a:t>
            </a:r>
            <a:r>
              <a:rPr lang="ru-RU" sz="27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ПОВЫШЕНИЕ КВАЛИФИКАЦИИ ПЕДАГОГОВ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70000" lnSpcReduction="20000"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Кузнецова Зинаида Александровна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ВоспитательСоответствие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занимаемой должности Март-апрель 2019-2020г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Синицына Вера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Куприяновна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Соответствие занимаемой должности Март-апрель 2019-2020г  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Маликова Ольга Алексеевна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Соответствие занимаемой должности Март-апрель 2019-2020г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Бушманова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Ирина Олеговна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Воспитатель Первая квалификационная категория Март-апрель 2019-2020г 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Велькина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Анна Анатольевна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Воспитатель Первая квалификационная категория Март-апрель 2019-2020г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Левочкина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Екатерина Михайловна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Воспитатель Первая квалификационная категория Март-апрель 2019-2020г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Неделя психологии в ДОУ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Admin\Desktop\РАБОЧИЙ СТОЛ\МЕТОДИЧЕСКАЯ РАБОТА\2019-2020 учебный год\неделя психологии 2020г\IMG_20200316_091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122" y="1371600"/>
            <a:ext cx="3943350" cy="5257800"/>
          </a:xfrm>
          <a:prstGeom prst="rect">
            <a:avLst/>
          </a:prstGeom>
          <a:noFill/>
        </p:spPr>
      </p:pic>
      <p:pic>
        <p:nvPicPr>
          <p:cNvPr id="16387" name="Picture 3" descr="C:\Users\Admin\Desktop\РАБОЧИЙ СТОЛ\МЕТОДИЧЕСКАЯ РАБОТА\2019-2020 учебный год\неделя психологии 2020г\IMG_20200316_0911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1800" y="1676400"/>
            <a:ext cx="4935008" cy="3701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РАБОЧИЙ СТОЛ\МЕТОДИЧЕСКАЯ РАБОТА\2019-2020 учебный год\неделя психологии 2020г\IMG_20200316_0913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685800"/>
            <a:ext cx="4368800" cy="3276600"/>
          </a:xfrm>
          <a:prstGeom prst="rect">
            <a:avLst/>
          </a:prstGeom>
          <a:noFill/>
        </p:spPr>
      </p:pic>
      <p:pic>
        <p:nvPicPr>
          <p:cNvPr id="17411" name="Picture 3" descr="C:\Users\Admin\Desktop\РАБОЧИЙ СТОЛ\МЕТОДИЧЕСКАЯ РАБОТА\2019-2020 учебный год\неделя психологии 2020г\IMG_20200316_1337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208" y="2743200"/>
            <a:ext cx="4894792" cy="3671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РАБОЧИЙ СТОЛ\МЕТОДИЧЕСКАЯ РАБОТА\2019-2020 учебный год\неделя психологии 2020г\IMG_20200316_1353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038600" cy="3028950"/>
          </a:xfrm>
          <a:prstGeom prst="rect">
            <a:avLst/>
          </a:prstGeom>
          <a:noFill/>
        </p:spPr>
      </p:pic>
      <p:pic>
        <p:nvPicPr>
          <p:cNvPr id="18435" name="Picture 3" descr="C:\Users\Admin\Desktop\РАБОЧИЙ СТОЛ\МЕТОДИЧЕСКАЯ РАБОТА\2019-2020 учебный год\неделя психологии 2020г\IMG_20200316_1353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429000"/>
            <a:ext cx="4038600" cy="3028950"/>
          </a:xfrm>
          <a:prstGeom prst="rect">
            <a:avLst/>
          </a:prstGeom>
          <a:noFill/>
        </p:spPr>
      </p:pic>
      <p:pic>
        <p:nvPicPr>
          <p:cNvPr id="18436" name="Picture 4" descr="C:\Users\Admin\Desktop\РАБОЧИЙ СТОЛ\МЕТОДИЧЕСКАЯ РАБОТА\2019-2020 учебный год\неделя психологии 2020г\IMG_20200316_141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990600"/>
            <a:ext cx="37719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РАБОЧИЙ СТОЛ\МЕТОДИЧЕСКАЯ РАБОТА\2019-2020 учебный год\IMG_20200317_1306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3886200" cy="5181600"/>
          </a:xfrm>
          <a:prstGeom prst="rect">
            <a:avLst/>
          </a:prstGeom>
          <a:noFill/>
        </p:spPr>
      </p:pic>
      <p:pic>
        <p:nvPicPr>
          <p:cNvPr id="22531" name="Picture 3" descr="C:\Users\Admin\Desktop\РАБОЧИЙ СТОЛ\МЕТОДИЧЕСКАЯ РАБОТА\2019-2020 учебный год\IMG_20200317_1308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43000"/>
            <a:ext cx="41148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РАБОЧИЙ СТОЛ\МЕТОДИЧЕСКАЯ РАБОТА\2019-2020 учебный год\неделя психологии 2020г\IMG_20200317_0907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4038600" cy="3028950"/>
          </a:xfrm>
          <a:prstGeom prst="rect">
            <a:avLst/>
          </a:prstGeom>
          <a:noFill/>
        </p:spPr>
      </p:pic>
      <p:pic>
        <p:nvPicPr>
          <p:cNvPr id="19459" name="Picture 3" descr="C:\Users\Admin\Desktop\РАБОЧИЙ СТОЛ\МЕТОДИЧЕСКАЯ РАБОТА\2019-2020 учебный год\неделя психологии 2020г\IMG_20200317_0907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4038600" cy="3028950"/>
          </a:xfrm>
          <a:prstGeom prst="rect">
            <a:avLst/>
          </a:prstGeom>
          <a:noFill/>
        </p:spPr>
      </p:pic>
      <p:pic>
        <p:nvPicPr>
          <p:cNvPr id="19460" name="Picture 4" descr="C:\Users\Admin\Desktop\РАБОЧИЙ СТОЛ\МЕТОДИЧЕСКАЯ РАБОТА\2019-2020 учебный год\неделя психологии 2020г\IMG_20200317_091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04800"/>
            <a:ext cx="451485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РАБОЧИЙ СТОЛ\МЕТОДИЧЕСКАЯ РАБОТА\2019-2020 учебный год\IMG_20200319_1323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267200" cy="3200400"/>
          </a:xfrm>
          <a:prstGeom prst="rect">
            <a:avLst/>
          </a:prstGeom>
          <a:noFill/>
        </p:spPr>
      </p:pic>
      <p:pic>
        <p:nvPicPr>
          <p:cNvPr id="23555" name="Picture 3" descr="C:\Users\Admin\Desktop\РАБОЧИЙ СТОЛ\МЕТОДИЧЕСКАЯ РАБОТА\2019-2020 учебный год\IMG_20200319_1328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"/>
            <a:ext cx="4267200" cy="3200400"/>
          </a:xfrm>
          <a:prstGeom prst="rect">
            <a:avLst/>
          </a:prstGeom>
          <a:noFill/>
        </p:spPr>
      </p:pic>
      <p:pic>
        <p:nvPicPr>
          <p:cNvPr id="23556" name="Picture 4" descr="C:\Users\Admin\Desktop\РАБОЧИЙ СТОЛ\МЕТОДИЧЕСКАЯ РАБОТА\2019-2020 учебный год\IMG_20200319_115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РАБОЧИЙ СТОЛ\МЕТОДИЧЕСКАЯ РАБОТА\2019-2020 учебный год\IMG_20200319_1325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4114800" cy="5486400"/>
          </a:xfrm>
          <a:prstGeom prst="rect">
            <a:avLst/>
          </a:prstGeom>
          <a:noFill/>
        </p:spPr>
      </p:pic>
      <p:pic>
        <p:nvPicPr>
          <p:cNvPr id="24579" name="Picture 3" descr="C:\Users\Admin\Desktop\РАБОЧИЙ СТОЛ\МЕТОДИЧЕСКАЯ РАБОТА\2019-2020 учебный год\IMG_20200319_102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609600"/>
            <a:ext cx="4137422" cy="5516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u="sng" dirty="0" smtClean="0">
                <a:latin typeface="Times New Roman" pitchFamily="18" charset="0"/>
                <a:cs typeface="Times New Roman" pitchFamily="18" charset="0"/>
              </a:rPr>
              <a:t>1.7.ВЫСТАВКИ, СМОТРЫ, КОНКУРСЫ</a:t>
            </a:r>
            <a:r>
              <a:rPr lang="ru-RU" sz="2700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«Краски  осени»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92" y="2133600"/>
            <a:ext cx="4325408" cy="324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8956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Выставка «Цветочная фантазия»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C:\Users\Admin\Desktop\РАБОЧИЙ СТОЛ\МЕТОДИЧЕСКАЯ РАБОТА\2019-2020 учебный год\октябрь 2019г. День села\IMG_20190906_1627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4572000" cy="3429000"/>
          </a:xfrm>
          <a:prstGeom prst="rect">
            <a:avLst/>
          </a:prstGeom>
          <a:noFill/>
        </p:spPr>
      </p:pic>
      <p:pic>
        <p:nvPicPr>
          <p:cNvPr id="50179" name="Picture 3" descr="C:\Users\Admin\Desktop\РАБОЧИЙ СТОЛ\МЕТОДИЧЕСКАЯ РАБОТА\2019-2020 учебный год\октябрь 2019г. День села\IMG_20190906_1627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36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1.1.2 Повышение квалификации педагогов ДОУ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marL="514350" lvl="0" indent="-514350" fontAlgn="base">
              <a:buFont typeface="+mj-lt"/>
              <a:buAutoNum type="arabicPeriod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Понер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Ольга Владимировна, воспитатель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«Современное содержание воспитания и развития детей раннего возраста».</a:t>
            </a:r>
          </a:p>
          <a:p>
            <a:pPr marL="514350" lvl="0" indent="-514350" fontAlgn="base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Субботина Светлана Викторовна, воспитатель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«Современное содержание воспитания и развития детей раннего возраста».</a:t>
            </a:r>
          </a:p>
          <a:p>
            <a:pPr fontAlgn="base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Admin\Desktop\РАБОЧИЙ СТОЛ\МЕТОДИЧЕСКАЯ РАБОТА\2019-2020 учебный год\октябрь 2019г. День села\IMG_20190907_125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58817" cy="6869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Выставка педагогического мастерства «Мини-музей»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C:\Users\Admin\Desktop\РАБОЧИЙ СТОЛ\МЕТОДИЧЕСКАЯ РАБОТА\2019-2020 учебный год\мини-музей 2020\IMG-20200130-WA04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992" y="2209800"/>
            <a:ext cx="4223808" cy="3167856"/>
          </a:xfrm>
          <a:prstGeom prst="rect">
            <a:avLst/>
          </a:prstGeom>
          <a:noFill/>
        </p:spPr>
      </p:pic>
      <p:pic>
        <p:nvPicPr>
          <p:cNvPr id="6" name="Picture 2" descr="C:\Users\Admin\Desktop\РАБОЧИЙ СТОЛ\МЕТОДИЧЕСКАЯ РАБОТА\2019-2020 учебный год\мини-музей 2020\IMG-20200130-WA04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Admin\Desktop\РАБОЧИЙ СТОЛ\МЕТОДИЧЕСКАЯ РАБОТА\2019-2020 учебный год\мини-музей 2020\IMG-20200130-WA04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1000"/>
            <a:ext cx="4343400" cy="3257550"/>
          </a:xfrm>
          <a:prstGeom prst="rect">
            <a:avLst/>
          </a:prstGeom>
          <a:noFill/>
        </p:spPr>
      </p:pic>
      <p:pic>
        <p:nvPicPr>
          <p:cNvPr id="54275" name="Picture 3" descr="C:\Users\Admin\Desktop\РАБОЧИЙ СТОЛ\МЕТОДИЧЕСКАЯ РАБОТА\2019-2020 учебный год\мини-музей 2020\IMG-20200130-WA04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971800"/>
            <a:ext cx="4343400" cy="3257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Admin\Desktop\РАБОЧИЙ СТОЛ\МЕТОДИЧЕСКАЯ РАБОТА\2019-2020 учебный год\мини-музей 2020\IMG-20200130-WA04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4546600" cy="3409950"/>
          </a:xfrm>
          <a:prstGeom prst="rect">
            <a:avLst/>
          </a:prstGeom>
          <a:noFill/>
        </p:spPr>
      </p:pic>
      <p:pic>
        <p:nvPicPr>
          <p:cNvPr id="55299" name="Picture 3" descr="C:\Users\Admin\Desktop\РАБОЧИЙ СТОЛ\МЕТОДИЧЕСКАЯ РАБОТА\2019-2020 учебный год\мини-музей 2020\IMG-20200130-WA04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00400"/>
            <a:ext cx="4343400" cy="3257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Admin\Desktop\РАБОЧИЙ СТОЛ\МЕТОДИЧЕСКАЯ РАБОТА\2019-2020 учебный год\мини-музей 2020\IMG-20200130-WA04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4851400" cy="3638550"/>
          </a:xfrm>
          <a:prstGeom prst="rect">
            <a:avLst/>
          </a:prstGeom>
          <a:noFill/>
        </p:spPr>
      </p:pic>
      <p:pic>
        <p:nvPicPr>
          <p:cNvPr id="56323" name="Picture 3" descr="C:\Users\Admin\Desktop\РАБОЧИЙ СТОЛ\МЕТОДИЧЕСКАЯ РАБОТА\2019-2020 учебный год\мини-музей 2020\IMG-20200130-WA04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429000"/>
            <a:ext cx="4419600" cy="3314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C:\Users\Admin\Desktop\РАБОЧИЙ СТОЛ\МЕТОДИЧЕСКАЯ РАБОТА\2019-2020 учебный год\мини-музей 2020\IMG-20200130-WA04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57347" name="Picture 3" descr="C:\Users\Admin\Desktop\РАБОЧИЙ СТОЛ\МЕТОДИЧЕСКАЯ РАБОТА\2019-2020 учебный год\мини-музей 2020\IMG-20200130-WA04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Admin\Desktop\РАБОЧИЙ СТОЛ\МЕТОДИЧЕСКАЯ РАБОТА\2019-2020 учебный год\мини-музей 2020\IMG-20200130-WA04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4876800" cy="3657600"/>
          </a:xfrm>
          <a:prstGeom prst="rect">
            <a:avLst/>
          </a:prstGeom>
          <a:noFill/>
        </p:spPr>
      </p:pic>
      <p:pic>
        <p:nvPicPr>
          <p:cNvPr id="58371" name="Picture 3" descr="C:\Users\Admin\Desktop\РАБОЧИЙ СТОЛ\МЕТОДИЧЕСКАЯ РАБОТА\2019-2020 учебный год\мини-музей 2020\IMG-20200130-WA04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600" y="2971800"/>
            <a:ext cx="4749800" cy="3562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Admin\Desktop\РАБОЧИЙ СТОЛ\МЕТОДИЧЕСКАЯ РАБОТА\2019-2020 учебный год\мини-музей 2020\IMG-20200130-WA04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4427008" cy="3320256"/>
          </a:xfrm>
          <a:prstGeom prst="rect">
            <a:avLst/>
          </a:prstGeom>
          <a:noFill/>
        </p:spPr>
      </p:pic>
      <p:pic>
        <p:nvPicPr>
          <p:cNvPr id="59395" name="Picture 3" descr="C:\Users\Admin\Desktop\РАБОЧИЙ СТОЛ\МЕТОДИЧЕСКАЯ РАБОТА\2019-2020 учебный год\мини-музей 2020\IMG-20200130-WA04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57200"/>
            <a:ext cx="4194572" cy="5592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Admin\Desktop\РАБОЧИЙ СТОЛ\МЕТОДИЧЕСКАЯ РАБОТА\2019-2020 учебный год\мини-музей 2020\IMG-20200130-WA04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775200" cy="3581400"/>
          </a:xfrm>
          <a:prstGeom prst="rect">
            <a:avLst/>
          </a:prstGeom>
          <a:noFill/>
        </p:spPr>
      </p:pic>
      <p:pic>
        <p:nvPicPr>
          <p:cNvPr id="60419" name="Picture 3" descr="C:\Users\Admin\Desktop\РАБОЧИЙ СТОЛ\МЕТОДИЧЕСКАЯ РАБОТА\2019-2020 учебный год\мини-музей 2020\IMG-20200130-WA04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400" y="3352800"/>
            <a:ext cx="4241800" cy="3181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Admin\Desktop\РАБОЧИЙ СТОЛ\МЕТОДИЧЕСКАЯ РАБОТА\2019-2020 учебный год\мини-музей 2020\IMG-20200130-WA04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5138208" cy="3853656"/>
          </a:xfrm>
          <a:prstGeom prst="rect">
            <a:avLst/>
          </a:prstGeom>
          <a:noFill/>
        </p:spPr>
      </p:pic>
      <p:pic>
        <p:nvPicPr>
          <p:cNvPr id="61443" name="Picture 3" descr="C:\Users\Admin\Desktop\РАБОЧИЙ СТОЛ\МЕТОДИЧЕСКАЯ РАБОТА\2019-2020 учебный год\мини-музей 2020\IMG-20200130-WA04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358356"/>
            <a:ext cx="4666192" cy="3499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1.2. ПЕДАГОГИЧЕСКИЕ СОВЕТЫ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32500" lnSpcReduction="20000"/>
          </a:bodyPr>
          <a:lstStyle/>
          <a:p>
            <a:pPr algn="ctr" fontAlgn="base">
              <a:buNone/>
            </a:pPr>
            <a:r>
              <a:rPr lang="ru-RU" sz="7400" b="1" i="1" dirty="0" smtClean="0">
                <a:latin typeface="Times New Roman" pitchFamily="18" charset="0"/>
                <a:cs typeface="Times New Roman" pitchFamily="18" charset="0"/>
              </a:rPr>
              <a:t>Установочный педагогический совет №1</a:t>
            </a:r>
            <a:endParaRPr lang="ru-RU" sz="74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1.Итоги летней оздоровительной работы </a:t>
            </a:r>
          </a:p>
          <a:p>
            <a:pPr fontAlgn="base"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2.Об инструкции по охране жизни и здоровья детей.</a:t>
            </a:r>
          </a:p>
          <a:p>
            <a:pPr fontAlgn="base"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3.Готовность к новому учебному году:</a:t>
            </a:r>
          </a:p>
          <a:p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Утверждение годового плана работы на 2019-2020 </a:t>
            </a:r>
            <a:r>
              <a:rPr lang="ru-RU" sz="6200" dirty="0" err="1" smtClean="0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Подготовка и оформление (ведение документации)  предметно-развивающей среды в группах по зонам развития игровым оборудованиям, пособиями, развивающим материалом и т.п. к новому учебному году.</a:t>
            </a:r>
          </a:p>
          <a:p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Составление расписания НОД воспитательно-образовательного процесса в ДОУ на 2019-2020 </a:t>
            </a:r>
            <a:r>
              <a:rPr lang="ru-RU" sz="6200" dirty="0" err="1" smtClean="0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Составление расписания работы специалистов.</a:t>
            </a:r>
          </a:p>
          <a:p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Утверждение и корректировка рабочих программ педагогов.</a:t>
            </a:r>
          </a:p>
          <a:p>
            <a:pPr fontAlgn="base"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Заведующий </a:t>
            </a:r>
            <a:r>
              <a:rPr lang="ru-RU" sz="6200" dirty="0" err="1" smtClean="0">
                <a:latin typeface="Times New Roman" pitchFamily="18" charset="0"/>
                <a:cs typeface="Times New Roman" pitchFamily="18" charset="0"/>
              </a:rPr>
              <a:t>Гребенкина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 АА., </a:t>
            </a:r>
            <a:r>
              <a:rPr lang="ru-RU" sz="6200" dirty="0" err="1" smtClean="0">
                <a:latin typeface="Times New Roman" pitchFamily="18" charset="0"/>
                <a:cs typeface="Times New Roman" pitchFamily="18" charset="0"/>
              </a:rPr>
              <a:t>Зам.завед</a:t>
            </a: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. по ВМР Горина О.А.</a:t>
            </a:r>
          </a:p>
          <a:p>
            <a:endParaRPr lang="ru-RU" sz="6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Admin\Desktop\РАБОЧИЙ СТОЛ\МЕТОДИЧЕСКАЯ РАБОТА\2019-2020 учебный год\мини-музей 2020\IMG-20200130-WA04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833408" cy="3625056"/>
          </a:xfrm>
          <a:prstGeom prst="rect">
            <a:avLst/>
          </a:prstGeom>
          <a:noFill/>
        </p:spPr>
      </p:pic>
      <p:pic>
        <p:nvPicPr>
          <p:cNvPr id="62467" name="Picture 3" descr="C:\Users\Admin\Desktop\РАБОЧИЙ СТОЛ\МЕТОДИЧЕСКАЯ РАБОТА\2019-2020 учебный год\мини-музей 2020\IMG-20200130-WA04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048000"/>
            <a:ext cx="4851400" cy="3638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Admin\Desktop\РАБОЧИЙ СТОЛ\МЕТОДИЧЕСКАЯ РАБОТА\2019-2020 учебный год\мини-музей 2020\IMG-20200130-WA05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914400"/>
            <a:ext cx="3908822" cy="5211763"/>
          </a:xfrm>
          <a:prstGeom prst="rect">
            <a:avLst/>
          </a:prstGeom>
          <a:noFill/>
        </p:spPr>
      </p:pic>
      <p:pic>
        <p:nvPicPr>
          <p:cNvPr id="63491" name="Picture 3" descr="C:\Users\Admin\Desktop\РАБОЧИЙ СТОЛ\МЕТОДИЧЕСКАЯ РАБОТА\2019-2020 учебный год\мини-музей 2020\IMG-20200130-WA04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200"/>
            <a:ext cx="4833408" cy="3625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Генеалогическое древо моей семьи»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Admin\Desktop\РАБОЧИЙ СТОЛ\МЕТОДИЧЕСКАЯ РАБОТА\2019-2020 учебный год\IMG_20200326_1422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3716536" cy="4955382"/>
          </a:xfrm>
          <a:prstGeom prst="rect">
            <a:avLst/>
          </a:prstGeom>
          <a:noFill/>
        </p:spPr>
      </p:pic>
      <p:pic>
        <p:nvPicPr>
          <p:cNvPr id="25603" name="Picture 3" descr="C:\Users\Admin\Desktop\РАБОЧИЙ СТОЛ\МЕТОДИЧЕСКАЯ РАБОТА\2019-2020 учебный год\IMG_20200326_1422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792736" cy="5056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РАБОЧИЙ СТОЛ\МЕТОДИЧЕСКАЯ РАБОТА\2019-2020 учебный год\IMG_20200326_1422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4080272" cy="5440363"/>
          </a:xfrm>
          <a:prstGeom prst="rect">
            <a:avLst/>
          </a:prstGeom>
          <a:noFill/>
        </p:spPr>
      </p:pic>
      <p:pic>
        <p:nvPicPr>
          <p:cNvPr id="26627" name="Picture 3" descr="C:\Users\Admin\Desktop\РАБОЧИЙ СТОЛ\МЕТОДИЧЕСКАЯ РАБОТА\2019-2020 учебный год\IMG_20200326_1422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85800"/>
            <a:ext cx="405765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РАБОЧИЙ СТОЛ\МЕТОДИЧЕСКАЯ РАБОТА\2019-2020 учебный год\IMG_20200326_1422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352800"/>
            <a:ext cx="4673600" cy="3505200"/>
          </a:xfrm>
          <a:prstGeom prst="rect">
            <a:avLst/>
          </a:prstGeom>
          <a:noFill/>
        </p:spPr>
      </p:pic>
      <p:pic>
        <p:nvPicPr>
          <p:cNvPr id="27652" name="Picture 4" descr="C:\Users\Admin\Desktop\РАБОЧИЙ СТОЛ\МЕТОДИЧЕСКАЯ РАБОТА\2019-2020 учебный год\IMG_20200312_1121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28600"/>
            <a:ext cx="4851400" cy="3638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\Desktop\РАБОЧИЙ СТОЛ\МЕТОДИЧЕСКАЯ РАБОТА\2019-2020 учебный год\IMG_20200312_1121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600450"/>
            <a:ext cx="4343400" cy="3257550"/>
          </a:xfrm>
          <a:prstGeom prst="rect">
            <a:avLst/>
          </a:prstGeom>
          <a:noFill/>
        </p:spPr>
      </p:pic>
      <p:pic>
        <p:nvPicPr>
          <p:cNvPr id="28675" name="Picture 3" descr="C:\Users\Admin\Desktop\РАБОЧИЙ СТОЛ\МЕТОДИЧЕСКАЯ РАБОТА\2019-2020 учебный год\IMG_20200312_1121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28600"/>
            <a:ext cx="4118372" cy="5491163"/>
          </a:xfrm>
          <a:prstGeom prst="rect">
            <a:avLst/>
          </a:prstGeom>
          <a:noFill/>
        </p:spPr>
      </p:pic>
      <p:pic>
        <p:nvPicPr>
          <p:cNvPr id="28676" name="Picture 4" descr="C:\Users\Admin\Desktop\РАБОЧИЙ СТОЛ\МЕТОДИЧЕСКАЯ РАБОТА\2019-2020 учебный год\IMG_20200312_112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"/>
            <a:ext cx="44704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dmin\Desktop\РАБОЧИЙ СТОЛ\МЕТОДИЧЕСКАЯ РАБОТА\2019-2020 учебный год\IMG_20200312_1121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82600"/>
            <a:ext cx="4232672" cy="5643563"/>
          </a:xfrm>
          <a:prstGeom prst="rect">
            <a:avLst/>
          </a:prstGeom>
          <a:noFill/>
        </p:spPr>
      </p:pic>
      <p:pic>
        <p:nvPicPr>
          <p:cNvPr id="29699" name="Picture 3" descr="C:\Users\Admin\Desktop\РАБОЧИЙ СТОЛ\МЕТОДИЧЕСКАЯ РАБОТА\2019-2020 учебный год\IMG_20200312_1121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"/>
            <a:ext cx="4267200" cy="568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РАБОЧИЙ СТОЛ\МЕТОДИЧЕСКАЯ РАБОТА\2019-2020 учебный год\IMG_20200312_1120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4229100" cy="5638800"/>
          </a:xfrm>
          <a:prstGeom prst="rect">
            <a:avLst/>
          </a:prstGeom>
          <a:noFill/>
        </p:spPr>
      </p:pic>
      <p:pic>
        <p:nvPicPr>
          <p:cNvPr id="30723" name="Picture 3" descr="C:\Users\Admin\Desktop\РАБОЧИЙ СТОЛ\МЕТОДИЧЕСКАЯ РАБОТА\2019-2020 учебный год\IMG_20200312_1112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57200"/>
            <a:ext cx="4137422" cy="5516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РАБОЧИЙ СТОЛ\МЕТОДИЧЕСКАЯ РАБОТА\2019-2020 учебный год\IMG_20200312_1119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3965972" cy="5287963"/>
          </a:xfrm>
          <a:prstGeom prst="rect">
            <a:avLst/>
          </a:prstGeom>
          <a:noFill/>
        </p:spPr>
      </p:pic>
      <p:pic>
        <p:nvPicPr>
          <p:cNvPr id="31747" name="Picture 3" descr="C:\Users\Admin\Desktop\РАБОЧИЙ СТОЛ\МЕТОДИЧЕСКАЯ РАБОТА\2019-2020 учебный год\IMG_20200312_1112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85800"/>
            <a:ext cx="4080272" cy="5440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\Desktop\РАБОЧИЙ СТОЛ\МЕТОДИЧЕСКАЯ РАБОТА\2019-2020 учебный год\IMG_20200312_1111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4023122" cy="5364163"/>
          </a:xfrm>
          <a:prstGeom prst="rect">
            <a:avLst/>
          </a:prstGeom>
          <a:noFill/>
        </p:spPr>
      </p:pic>
      <p:pic>
        <p:nvPicPr>
          <p:cNvPr id="32771" name="Picture 3" descr="C:\Users\Admin\Desktop\РАБОЧИЙ СТОЛ\МЕТОДИЧЕСКАЯ РАБОТА\2019-2020 учебный год\IMG_20200312_1111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533400"/>
            <a:ext cx="4080272" cy="5440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 fontScale="62500" lnSpcReduction="20000"/>
          </a:bodyPr>
          <a:lstStyle/>
          <a:p>
            <a:pPr algn="ctr" fontAlgn="base">
              <a:buNone/>
            </a:pPr>
            <a:r>
              <a:rPr lang="ru-RU" sz="4200" b="1" i="1" u="sng" dirty="0" smtClean="0">
                <a:latin typeface="Times New Roman" pitchFamily="18" charset="0"/>
                <a:cs typeface="Times New Roman" pitchFamily="18" charset="0"/>
              </a:rPr>
              <a:t>Педагогический совет №2</a:t>
            </a:r>
          </a:p>
          <a:p>
            <a:pPr algn="ctr" fontAlgn="base">
              <a:buNone/>
            </a:pPr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«Организация работы по нравственно-патриотическому воспитанию детей дошкольного возраста в условиях ДОУ». </a:t>
            </a:r>
          </a:p>
          <a:p>
            <a:pPr>
              <a:buNone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Вступительное слово  об актуальности темы педсовета 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2. Итоги  тематической проверки «Организация работы воспитателя по нравственно-патриотическому воспитанию в условиях ДОУ».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3. Использование инновационных технологий в  нравственно-патриотическом воспитании.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4. Деловая игра «Наша Родина Россия».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5. Анкетирование родителей «Нравственно-патриотическое воспитание в семье».</a:t>
            </a:r>
          </a:p>
          <a:p>
            <a:pPr algn="ctr" fontAlgn="base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Заведующий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Гребенкина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А.А.Зам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завед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По ВМР Горина О.А.</a:t>
            </a:r>
          </a:p>
          <a:p>
            <a:pPr algn="ctr" fontAlgn="base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Полякова В.Г.,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Велькина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А.А.,</a:t>
            </a:r>
          </a:p>
          <a:p>
            <a:pPr fontAlgn="base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esktop\РАБОЧИЙ СТОЛ\МЕТОДИЧЕСКАЯ РАБОТА\2019-2020 учебный год\IMG_20200312_1120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4038600" cy="3028950"/>
          </a:xfrm>
          <a:prstGeom prst="rect">
            <a:avLst/>
          </a:prstGeom>
          <a:noFill/>
        </p:spPr>
      </p:pic>
      <p:pic>
        <p:nvPicPr>
          <p:cNvPr id="33795" name="Picture 3" descr="C:\Users\Admin\Desktop\РАБОЧИЙ СТОЛ\МЕТОДИЧЕСКАЯ РАБОТА\2019-2020 учебный год\IMG_20200312_1120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400"/>
            <a:ext cx="4038600" cy="3028950"/>
          </a:xfrm>
          <a:prstGeom prst="rect">
            <a:avLst/>
          </a:prstGeom>
          <a:noFill/>
        </p:spPr>
      </p:pic>
      <p:pic>
        <p:nvPicPr>
          <p:cNvPr id="33796" name="Picture 4" descr="C:\Users\Admin\Desktop\РАБОЧИЙ СТОЛ\МЕТОДИЧЕСКАЯ РАБОТА\2019-2020 учебный год\IMG_20200312_111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524000"/>
            <a:ext cx="4597400" cy="3448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Ярмарка талантов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«У мамы руки золотые»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Admin\Desktop\РАБОЧИЙ СТОЛ\МЕТОДИЧЕСКАЯ РАБОТА\2019-2020 учебный год\IMG_20200327_0823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136" y="1600200"/>
            <a:ext cx="3657600" cy="4876800"/>
          </a:xfrm>
          <a:prstGeom prst="rect">
            <a:avLst/>
          </a:prstGeom>
          <a:noFill/>
        </p:spPr>
      </p:pic>
      <p:pic>
        <p:nvPicPr>
          <p:cNvPr id="34819" name="Picture 3" descr="C:\Users\Admin\Desktop\РАБОЧИЙ СТОЛ\МЕТОДИЧЕСКАЯ РАБОТА\2019-2020 учебный год\IMG_20200327_0823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716536" cy="4955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min\Desktop\РАБОЧИЙ СТОЛ\МЕТОДИЧЕСКАЯ РАБОТА\2019-2020 учебный год\IMG_20200327_0823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4137422" cy="5516563"/>
          </a:xfrm>
          <a:prstGeom prst="rect">
            <a:avLst/>
          </a:prstGeom>
          <a:noFill/>
        </p:spPr>
      </p:pic>
      <p:pic>
        <p:nvPicPr>
          <p:cNvPr id="35843" name="Picture 3" descr="C:\Users\Admin\Desktop\РАБОЧИЙ СТОЛ\МЕТОДИЧЕСКАЯ РАБОТА\2019-2020 учебный год\IMG_20200327_0823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7022" y="609600"/>
            <a:ext cx="417195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min\Desktop\РАБОЧИЙ СТОЛ\МЕТОДИЧЕСКАЯ РАБОТА\2019-2020 учебный год\IMG_20200327_0823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4023122" cy="5364163"/>
          </a:xfrm>
          <a:prstGeom prst="rect">
            <a:avLst/>
          </a:prstGeom>
          <a:noFill/>
        </p:spPr>
      </p:pic>
      <p:pic>
        <p:nvPicPr>
          <p:cNvPr id="36867" name="Picture 3" descr="C:\Users\Admin\Desktop\РАБОЧИЙ СТОЛ\МЕТОДИЧЕСКАЯ РАБОТА\2019-2020 учебный год\IMG_20200327_0823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533400"/>
            <a:ext cx="4137422" cy="5516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min\Desktop\РАБОЧИЙ СТОЛ\МЕТОДИЧЕСКАЯ РАБОТА\2019-2020 учебный год\IMG_20200327_0827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4251722" cy="5668963"/>
          </a:xfrm>
          <a:prstGeom prst="rect">
            <a:avLst/>
          </a:prstGeom>
          <a:noFill/>
        </p:spPr>
      </p:pic>
      <p:pic>
        <p:nvPicPr>
          <p:cNvPr id="37891" name="Picture 3" descr="C:\Users\Admin\Desktop\РАБОЧИЙ СТОЛ\МЕТОДИЧЕСКАЯ РАБОТА\2019-2020 учебный год\IMG_20200327_0827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09600"/>
            <a:ext cx="4137422" cy="5516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dmin\Desktop\РАБОЧИЙ СТОЛ\МЕТОДИЧЕСКАЯ РАБОТА\2019-2020 учебный год\IMG_20200327_0827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4194572" cy="5592763"/>
          </a:xfrm>
          <a:prstGeom prst="rect">
            <a:avLst/>
          </a:prstGeom>
          <a:noFill/>
        </p:spPr>
      </p:pic>
      <p:pic>
        <p:nvPicPr>
          <p:cNvPr id="38915" name="Picture 3" descr="C:\Users\Admin\Desktop\РАБОЧИЙ СТОЛ\МЕТОДИЧЕСКАЯ РАБОТА\2019-2020 учебный год\IMG_20200327_0827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09600"/>
            <a:ext cx="4137422" cy="5516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dmin\Desktop\РАБОЧИЙ СТОЛ\МЕТОДИЧЕСКАЯ РАБОТА\2019-2020 учебный год\IMG_20200327_0827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267200" cy="3200400"/>
          </a:xfrm>
          <a:prstGeom prst="rect">
            <a:avLst/>
          </a:prstGeom>
          <a:noFill/>
        </p:spPr>
      </p:pic>
      <p:pic>
        <p:nvPicPr>
          <p:cNvPr id="39939" name="Picture 3" descr="C:\Users\Admin\Desktop\РАБОЧИЙ СТОЛ\МЕТОДИЧЕСКАЯ РАБОТА\2019-2020 учебный год\IMG_20200327_0827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4008" y="228600"/>
            <a:ext cx="4589992" cy="3442494"/>
          </a:xfrm>
          <a:prstGeom prst="rect">
            <a:avLst/>
          </a:prstGeom>
          <a:noFill/>
        </p:spPr>
      </p:pic>
      <p:pic>
        <p:nvPicPr>
          <p:cNvPr id="7" name="Picture 2" descr="C:\Users\Admin\Desktop\РАБОЧИЙ СТОЛ\МЕТОДИЧЕСКАЯ РАБОТА\2019-2020 учебный год\IMG_20200327_0827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Users\Admin\Desktop\РАБОЧИЙ СТОЛ\МЕТОДИЧЕСКАЯ РАБОТА\2019-2020 учебный год\IMG_20200327_0827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57200"/>
            <a:ext cx="4251722" cy="5668963"/>
          </a:xfrm>
          <a:prstGeom prst="rect">
            <a:avLst/>
          </a:prstGeom>
          <a:noFill/>
        </p:spPr>
      </p:pic>
      <p:pic>
        <p:nvPicPr>
          <p:cNvPr id="8" name="Picture 2" descr="C:\Users\Admin\Desktop\РАБОЧИЙ СТОЛ\МЕТОДИЧЕСКАЯ РАБОТА\2019-2020 учебный год\IMG_20200327_0833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4731808" cy="3548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dmin\Desktop\РАБОЧИЙ СТОЛ\МЕТОДИЧЕСКАЯ РАБОТА\2019-2020 учебный год\IMG_20200327_0828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038600" cy="3028950"/>
          </a:xfrm>
          <a:prstGeom prst="rect">
            <a:avLst/>
          </a:prstGeom>
          <a:noFill/>
        </p:spPr>
      </p:pic>
      <p:pic>
        <p:nvPicPr>
          <p:cNvPr id="41987" name="Picture 3" descr="C:\Users\Admin\Desktop\РАБОЧИЙ СТОЛ\МЕТОДИЧЕСКАЯ РАБОТА\2019-2020 учебный год\IMG_20200327_0828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3" descr="C:\Users\Admin\Desktop\РАБОЧИЙ СТОЛ\МЕТОДИЧЕСКАЯ РАБОТА\2019-2020 учебный год\IMG_20200327_082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3528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dmin\Desktop\РАБОЧИЙ СТОЛ\МЕТОДИЧЕСКАЯ РАБОТА\2019-2020 учебный год\IMG_20200327_0828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4251722" cy="5668963"/>
          </a:xfrm>
          <a:prstGeom prst="rect">
            <a:avLst/>
          </a:prstGeom>
          <a:noFill/>
        </p:spPr>
      </p:pic>
      <p:pic>
        <p:nvPicPr>
          <p:cNvPr id="8" name="Picture 2" descr="C:\Users\Admin\Desktop\РАБОЧИЙ СТОЛ\МЕТОДИЧЕСКАЯ РАБОТА\2019-2020 учебный год\IMG_20200327_0828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828800"/>
            <a:ext cx="4427008" cy="3320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РАБОЧИЙ СТОЛ\МЕТОДИЧЕСКАЯ РАБОТА\2019-2020 учебный год\Педсовет патриотизм 28.11.2019г\IMG_75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4343400" cy="2895600"/>
          </a:xfrm>
          <a:prstGeom prst="rect">
            <a:avLst/>
          </a:prstGeom>
          <a:noFill/>
        </p:spPr>
      </p:pic>
      <p:pic>
        <p:nvPicPr>
          <p:cNvPr id="1027" name="Picture 3" descr="C:\Users\Admin\Desktop\РАБОЧИЙ СТОЛ\МЕТОДИЧЕСКАЯ РАБОТА\2019-2020 учебный год\Педсовет патриотизм 28.11.2019г\IMG_75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"/>
            <a:ext cx="4419600" cy="2946400"/>
          </a:xfrm>
          <a:prstGeom prst="rect">
            <a:avLst/>
          </a:prstGeom>
          <a:noFill/>
        </p:spPr>
      </p:pic>
      <p:pic>
        <p:nvPicPr>
          <p:cNvPr id="1028" name="Picture 4" descr="C:\Users\Admin\Desktop\РАБОЧИЙ СТОЛ\МЕТОДИЧЕСКАЯ РАБОТА\2019-2020 учебный год\Педсовет патриотизм 28.11.2019г\IMG_75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" y="3352800"/>
            <a:ext cx="4457700" cy="2971800"/>
          </a:xfrm>
          <a:prstGeom prst="rect">
            <a:avLst/>
          </a:prstGeom>
          <a:noFill/>
        </p:spPr>
      </p:pic>
      <p:pic>
        <p:nvPicPr>
          <p:cNvPr id="1029" name="Picture 5" descr="C:\Users\Admin\Desktop\РАБОЧИЙ СТОЛ\МЕТОДИЧЕСКАЯ РАБОТА\2019-2020 учебный год\Педсовет патриотизм 28.11.2019г\IMG_75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352800"/>
            <a:ext cx="4419600" cy="294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dmin\Desktop\РАБОЧИЙ СТОЛ\МЕТОДИЧЕСКАЯ РАБОТА\2019-2020 учебный год\IMG_20200327_0833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038600" cy="3028950"/>
          </a:xfrm>
          <a:prstGeom prst="rect">
            <a:avLst/>
          </a:prstGeom>
          <a:noFill/>
        </p:spPr>
      </p:pic>
      <p:pic>
        <p:nvPicPr>
          <p:cNvPr id="45059" name="Picture 3" descr="C:\Users\Admin\Desktop\РАБОЧИЙ СТОЛ\МЕТОДИЧЕСКАЯ РАБОТА\2019-2020 учебный год\IMG_20200327_0833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3" descr="C:\Users\Admin\Desktop\РАБОЧИЙ СТОЛ\МЕТОДИЧЕСКАЯ РАБОТА\2019-2020 учебный год\IMG_20200327_083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3800" y="34290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Admin\Desktop\РАБОЧИЙ СТОЛ\МЕТОДИЧЕСКАЯ РАБОТА\2019-2020 учебный год\IMG_20200327_0833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4023122" cy="5364163"/>
          </a:xfrm>
          <a:prstGeom prst="rect">
            <a:avLst/>
          </a:prstGeom>
          <a:noFill/>
        </p:spPr>
      </p:pic>
      <p:pic>
        <p:nvPicPr>
          <p:cNvPr id="46083" name="Picture 3" descr="C:\Users\Admin\Desktop\РАБОЧИЙ СТОЛ\МЕТОДИЧЕСКАЯ РАБОТА\2019-2020 учебный год\IMG_20200327_0833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3792" y="1905000"/>
            <a:ext cx="4630208" cy="3472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Admin\Desktop\РАБОЧИЙ СТОЛ\МЕТОДИЧЕСКАЯ РАБОТА\2019-2020 учебный год\IMG_20200327_0833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4080272" cy="5440363"/>
          </a:xfrm>
          <a:prstGeom prst="rect">
            <a:avLst/>
          </a:prstGeom>
          <a:noFill/>
        </p:spPr>
      </p:pic>
      <p:pic>
        <p:nvPicPr>
          <p:cNvPr id="47107" name="Picture 3" descr="C:\Users\Admin\Desktop\РАБОЧИЙ СТОЛ\МЕТОДИЧЕСКАЯ РАБОТА\2019-2020 учебный год\IMG_20200327_0833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762000"/>
            <a:ext cx="4023122" cy="5364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dmin\Desktop\РАБОЧИЙ СТОЛ\МЕТОДИЧЕСКАЯ РАБОТА\2019-2020 учебный год\IMG_20200327_0833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4528608" cy="3396456"/>
          </a:xfrm>
          <a:prstGeom prst="rect">
            <a:avLst/>
          </a:prstGeom>
          <a:noFill/>
        </p:spPr>
      </p:pic>
      <p:pic>
        <p:nvPicPr>
          <p:cNvPr id="48131" name="Picture 3" descr="C:\Users\Admin\Desktop\РАБОЧИЙ СТОЛ\МЕТОДИЧЕСКАЯ РАБОТА\2019-2020 учебный год\IMG_20200327_0833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1000"/>
            <a:ext cx="4137422" cy="5516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Очный конкурс профессионального  мастерства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«Конкурс дидактических игр и методических пособий»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РАБОЧИЙ СТОЛ\МЕТОДИЧЕСКАЯ РАБОТА\2019-2020 учебный год\IMG-20191107-WA01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92" y="2133600"/>
            <a:ext cx="4325408" cy="3244056"/>
          </a:xfrm>
          <a:prstGeom prst="rect">
            <a:avLst/>
          </a:prstGeom>
          <a:noFill/>
        </p:spPr>
      </p:pic>
      <p:pic>
        <p:nvPicPr>
          <p:cNvPr id="1027" name="Picture 3" descr="C:\Users\Admin\Desktop\РАБОЧИЙ СТОЛ\МЕТОДИЧЕСКАЯ РАБОТА\2019-2020 учебный год\IMG-20191107-WA00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4325408" cy="3244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Выступление академика РАН Ушаковой Оксаны Семеновны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на сайт доу\3. ЖИЗНЬ НАШЕГО ДОУ\СОБЫТИЯ И МЕРОПРИЯТИЯ\2019-2020 учебный год\Январь 2020г. Выступление академика МАНПО Ушаковой О.С\d9fJ_Qj-vI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4038600" cy="2688193"/>
          </a:xfrm>
          <a:prstGeom prst="rect">
            <a:avLst/>
          </a:prstGeom>
          <a:noFill/>
        </p:spPr>
      </p:pic>
      <p:pic>
        <p:nvPicPr>
          <p:cNvPr id="2051" name="Picture 3" descr="C:\Users\Admin\Desktop\на сайт доу\3. ЖИЗНЬ НАШЕГО ДОУ\СОБЫТИЯ И МЕРОПРИЯТИЯ\2019-2020 учебный год\Январь 2020г. Выступление академика МАНПО Ушаковой О.С\s8KVd4vRF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24000"/>
            <a:ext cx="4038600" cy="2688193"/>
          </a:xfrm>
          <a:prstGeom prst="rect">
            <a:avLst/>
          </a:prstGeom>
          <a:noFill/>
        </p:spPr>
      </p:pic>
      <p:pic>
        <p:nvPicPr>
          <p:cNvPr id="2052" name="Picture 4" descr="C:\Users\Admin\Desktop\на сайт доу\3. ЖИЗНЬ НАШЕГО ДОУ\СОБЫТИЯ И МЕРОПРИЯТИЯ\2019-2020 учебный год\Январь 2020г. Выступление академика МАНПО Ушаковой О.С\BAVmIJhM_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4267200"/>
            <a:ext cx="3892282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Районный этап конкурса «Педагогический дебют»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РАБОЧИЙ СТОЛ\МЕТОДИЧЕСКАЯ РАБОТА\2019-2020 учебный год\фото с педдебюта\С КАМЕРЫ 09.10\SAM_13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29037"/>
            <a:ext cx="5562600" cy="3128963"/>
          </a:xfrm>
          <a:prstGeom prst="rect">
            <a:avLst/>
          </a:prstGeom>
          <a:noFill/>
        </p:spPr>
      </p:pic>
      <p:pic>
        <p:nvPicPr>
          <p:cNvPr id="3075" name="Picture 3" descr="C:\Users\Admin\Desktop\РАБОЧИЙ СТОЛ\МЕТОДИЧЕСКАЯ РАБОТА\2019-2020 учебный год\фото с педдебюта\С КАМЕРЫ 09.10\SAM_13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447800"/>
            <a:ext cx="5029200" cy="2828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РАБОЧИЙ СТОЛ\МЕТОДИЧЕСКАЯ РАБОТА\2019-2020 учебный год\фото с педдебюта\С КАМЕРЫ 09.10\SAM_13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5638800" cy="3171826"/>
          </a:xfrm>
          <a:prstGeom prst="rect">
            <a:avLst/>
          </a:prstGeom>
          <a:noFill/>
        </p:spPr>
      </p:pic>
      <p:pic>
        <p:nvPicPr>
          <p:cNvPr id="4099" name="Picture 3" descr="C:\Users\Admin\Desktop\РАБОЧИЙ СТОЛ\МЕТОДИЧЕСКАЯ РАБОТА\2019-2020 учебный год\фото с педдебюта\С КАМЕРЫ 09.10\SAM_14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657600"/>
            <a:ext cx="5393266" cy="3033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РАБОЧИЙ СТОЛ\МЕТОДИЧЕСКАЯ РАБОТА\2019-2020 учебный год\фото с педдебюта\С КАМЕРЫ 09.10\С Юлиного телефона\IMG_20191009_1045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5638800" cy="3171826"/>
          </a:xfrm>
          <a:prstGeom prst="rect">
            <a:avLst/>
          </a:prstGeom>
          <a:noFill/>
        </p:spPr>
      </p:pic>
      <p:pic>
        <p:nvPicPr>
          <p:cNvPr id="5123" name="Picture 3" descr="C:\Users\Admin\Desktop\РАБОЧИЙ СТОЛ\МЕТОДИЧЕСКАЯ РАБОТА\2019-2020 учебный год\фото с педдебюта\С КАМЕРЫ 09.10\С Юлиного телефона\IMG_20191009_1057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505200"/>
            <a:ext cx="5579533" cy="3138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248400"/>
          </a:xfrm>
        </p:spPr>
        <p:txBody>
          <a:bodyPr>
            <a:normAutofit fontScale="55000" lnSpcReduction="20000"/>
          </a:bodyPr>
          <a:lstStyle/>
          <a:p>
            <a:pPr algn="ctr" fontAlgn="base">
              <a:buNone/>
            </a:pP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Педагогический совет №3</a:t>
            </a:r>
          </a:p>
          <a:p>
            <a:pPr algn="ctr" fontAlgn="base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Изучение, обобщение, внедрение передового опыта работы.</a:t>
            </a: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«Развитие «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самотворчества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»  у детей в игровой деятельности на основе права выбора». 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1. Вступительное слово «Современная практика организации игровой деятельности».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2. Понятие социализации дошкольников.  Игра как фактор социализации ребенка дошкольного возраста.  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3. «Развитие игровой деятельности в свете ФГОС»  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4. Условия организации сюжетно-ролевой игры в ДОУ на современном этапе.  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5.Итоги тематического контроля  «Социализация дошкольников в условиях сюжетно ролевой игры» </a:t>
            </a:r>
          </a:p>
          <a:p>
            <a:pPr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7.Домашнее задание.  (представить макет и атрибуты сюжетно-ролевой игры для своей возрастной группы) </a:t>
            </a:r>
          </a:p>
          <a:p>
            <a:pPr algn="ctr" fontAlgn="base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 Заведующий 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Гребенкина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А.А.</a:t>
            </a:r>
          </a:p>
          <a:p>
            <a:pPr algn="ctr" fontAlgn="base">
              <a:buNone/>
            </a:pP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Зам.завед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. по ВМР Горина О.А. </a:t>
            </a:r>
          </a:p>
          <a:p>
            <a:pPr algn="ctr" fontAlgn="base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Ловягина Л.П., 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Харькина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Н.Е.,</a:t>
            </a:r>
          </a:p>
          <a:p>
            <a:pPr algn="ctr"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Синицына В.К.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695</Words>
  <Application>Microsoft Office PowerPoint</Application>
  <PresentationFormat>Экран (4:3)</PresentationFormat>
  <Paragraphs>99</Paragraphs>
  <Slides>88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Office Theme</vt:lpstr>
      <vt:lpstr>Анализ выполнения годовых задач за  2019-2020уч.г.</vt:lpstr>
      <vt:lpstr>Слайд 2</vt:lpstr>
      <vt:lpstr>Слайд 3</vt:lpstr>
      <vt:lpstr>1.1. ПОВЫШЕНИЕ КВАЛИФИКАЦИИ ПЕДАГОГОВ </vt:lpstr>
      <vt:lpstr>1.1.2 Повышение квалификации педагогов ДОУ </vt:lpstr>
      <vt:lpstr>1.2. ПЕДАГОГИЧЕСКИЕ СОВЕТЫ</vt:lpstr>
      <vt:lpstr>Слайд 7</vt:lpstr>
      <vt:lpstr>Слайд 8</vt:lpstr>
      <vt:lpstr>Слайд 9</vt:lpstr>
      <vt:lpstr>Слайд 10</vt:lpstr>
      <vt:lpstr>Слайд 11</vt:lpstr>
      <vt:lpstr>  1.3 СЕМИНАРЫ, СЕМИНАРЫ-ПРАКТИКУМЫ   </vt:lpstr>
      <vt:lpstr>Слайд 13</vt:lpstr>
      <vt:lpstr>Слайд 14</vt:lpstr>
      <vt:lpstr>Семинар-практикум «Логика для малышей» Маликовой О.А. </vt:lpstr>
      <vt:lpstr>   1.4 МАСТЕР-КЛАСС  Поляковой В.Г. «Ловушка для снов»   </vt:lpstr>
      <vt:lpstr>1.4 МАСТЕР-КЛАСС  Сорокиной Ж.В. «Цветочная композиция» </vt:lpstr>
      <vt:lpstr>Слайд 18</vt:lpstr>
      <vt:lpstr>1.4 МАСТЕР-КЛАСС  Бушмановой И.О. «Глиняная игрушка» </vt:lpstr>
      <vt:lpstr>Слайд 20</vt:lpstr>
      <vt:lpstr>  1.5 КОНСУЛЬТАЦИИ ДЛЯ ВОСПИТАТЕЛЕЙ   </vt:lpstr>
      <vt:lpstr> 1.6 ОТКРЫТЫЕ ПРОСМОТРЫ ОБРАЗОВАТЕЛЬНОЙ ПЕДАГОГИЧЕСКОЙ ДЕЯТЕЛЬНОСТИ Развлечение  «День знаний». </vt:lpstr>
      <vt:lpstr>«Есенинские Осенины»,  «Праздник осени».</vt:lpstr>
      <vt:lpstr>Слайд 24</vt:lpstr>
      <vt:lpstr>Открытый просмотр образовательной области «Социально-коммуникативное развитие», «Познавательное развитие»</vt:lpstr>
      <vt:lpstr>Слайд 26</vt:lpstr>
      <vt:lpstr>Слайд 27</vt:lpstr>
      <vt:lpstr>День здоровья для педагогов </vt:lpstr>
      <vt:lpstr>Слайд 29</vt:lpstr>
      <vt:lpstr>Веселый праздник «Новый год»  </vt:lpstr>
      <vt:lpstr>Слайд 31</vt:lpstr>
      <vt:lpstr>Слайд 32</vt:lpstr>
      <vt:lpstr>Неделя театра в детском саду.</vt:lpstr>
      <vt:lpstr>Слайд 34</vt:lpstr>
      <vt:lpstr>Слайд 35</vt:lpstr>
      <vt:lpstr>Слайд 36</vt:lpstr>
      <vt:lpstr>Слайд 37</vt:lpstr>
      <vt:lpstr> Праздник «8 марта  </vt:lpstr>
      <vt:lpstr>Слайд 39</vt:lpstr>
      <vt:lpstr>Неделя психологии в ДОУ</vt:lpstr>
      <vt:lpstr>Слайд 41</vt:lpstr>
      <vt:lpstr>Слайд 42</vt:lpstr>
      <vt:lpstr>Слайд 43</vt:lpstr>
      <vt:lpstr>Слайд 44</vt:lpstr>
      <vt:lpstr>Слайд 45</vt:lpstr>
      <vt:lpstr>Слайд 46</vt:lpstr>
      <vt:lpstr>   1.7.ВЫСТАВКИ, СМОТРЫ, КОНКУРСЫ.  Выставка  «Краски  осени»   </vt:lpstr>
      <vt:lpstr>Слайд 48</vt:lpstr>
      <vt:lpstr>Выставка «Цветочная фантазия»</vt:lpstr>
      <vt:lpstr>Слайд 50</vt:lpstr>
      <vt:lpstr>Выставка педагогического мастерства «Мини-музей»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Генеалогическое древо моей семьи»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Ярмарка талантов  «У мамы руки золотые»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Очный конкурс профессионального  мастерства  «Конкурс дидактических игр и методических пособий» </vt:lpstr>
      <vt:lpstr>Выступление академика РАН Ушаковой Оксаны Семеновны </vt:lpstr>
      <vt:lpstr>Районный этап конкурса «Педагогический дебют»</vt:lpstr>
      <vt:lpstr>Слайд 87</vt:lpstr>
      <vt:lpstr>Слайд 88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выполнения годовых задач за  2019-2020уч.г.</dc:title>
  <dc:creator>Admin</dc:creator>
  <cp:lastModifiedBy>Admin</cp:lastModifiedBy>
  <cp:revision>6</cp:revision>
  <dcterms:created xsi:type="dcterms:W3CDTF">2006-08-16T00:00:00Z</dcterms:created>
  <dcterms:modified xsi:type="dcterms:W3CDTF">2021-11-11T16:58:00Z</dcterms:modified>
</cp:coreProperties>
</file>