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2" r:id="rId26"/>
    <p:sldId id="283" r:id="rId27"/>
    <p:sldId id="284" r:id="rId28"/>
    <p:sldId id="285" r:id="rId29"/>
    <p:sldId id="287" r:id="rId30"/>
    <p:sldId id="288" r:id="rId31"/>
    <p:sldId id="298" r:id="rId32"/>
    <p:sldId id="299" r:id="rId33"/>
    <p:sldId id="300" r:id="rId34"/>
    <p:sldId id="323" r:id="rId35"/>
    <p:sldId id="322" r:id="rId36"/>
    <p:sldId id="324" r:id="rId37"/>
    <p:sldId id="333" r:id="rId38"/>
    <p:sldId id="293" r:id="rId39"/>
    <p:sldId id="403" r:id="rId40"/>
    <p:sldId id="296" r:id="rId41"/>
    <p:sldId id="338" r:id="rId42"/>
    <p:sldId id="297" r:id="rId43"/>
    <p:sldId id="404" r:id="rId44"/>
    <p:sldId id="391" r:id="rId45"/>
    <p:sldId id="380" r:id="rId46"/>
    <p:sldId id="381" r:id="rId47"/>
    <p:sldId id="382" r:id="rId48"/>
    <p:sldId id="302" r:id="rId49"/>
    <p:sldId id="307" r:id="rId50"/>
    <p:sldId id="392" r:id="rId51"/>
    <p:sldId id="393" r:id="rId52"/>
    <p:sldId id="394" r:id="rId53"/>
    <p:sldId id="345" r:id="rId54"/>
    <p:sldId id="371" r:id="rId55"/>
    <p:sldId id="348" r:id="rId56"/>
    <p:sldId id="386" r:id="rId57"/>
    <p:sldId id="402" r:id="rId58"/>
    <p:sldId id="353" r:id="rId59"/>
    <p:sldId id="354" r:id="rId60"/>
    <p:sldId id="355" r:id="rId61"/>
    <p:sldId id="356" r:id="rId62"/>
    <p:sldId id="359" r:id="rId63"/>
    <p:sldId id="361" r:id="rId64"/>
    <p:sldId id="362" r:id="rId65"/>
    <p:sldId id="360" r:id="rId66"/>
    <p:sldId id="358" r:id="rId67"/>
    <p:sldId id="357" r:id="rId68"/>
    <p:sldId id="406" r:id="rId69"/>
    <p:sldId id="407" r:id="rId70"/>
    <p:sldId id="370" r:id="rId71"/>
    <p:sldId id="397" r:id="rId72"/>
    <p:sldId id="398" r:id="rId73"/>
    <p:sldId id="399" r:id="rId74"/>
    <p:sldId id="350" r:id="rId75"/>
    <p:sldId id="352" r:id="rId76"/>
    <p:sldId id="395" r:id="rId77"/>
    <p:sldId id="347" r:id="rId78"/>
    <p:sldId id="373" r:id="rId79"/>
    <p:sldId id="374" r:id="rId80"/>
    <p:sldId id="375" r:id="rId81"/>
    <p:sldId id="365" r:id="rId82"/>
    <p:sldId id="366" r:id="rId83"/>
    <p:sldId id="325" r:id="rId84"/>
    <p:sldId id="377" r:id="rId85"/>
    <p:sldId id="378" r:id="rId86"/>
    <p:sldId id="379" r:id="rId87"/>
    <p:sldId id="314" r:id="rId88"/>
    <p:sldId id="387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26" r:id="rId97"/>
    <p:sldId id="330" r:id="rId98"/>
    <p:sldId id="331" r:id="rId99"/>
    <p:sldId id="332" r:id="rId100"/>
    <p:sldId id="334" r:id="rId101"/>
    <p:sldId id="396" r:id="rId102"/>
    <p:sldId id="367" r:id="rId103"/>
    <p:sldId id="363" r:id="rId104"/>
    <p:sldId id="401" r:id="rId105"/>
    <p:sldId id="336" r:id="rId106"/>
    <p:sldId id="337" r:id="rId107"/>
    <p:sldId id="368" r:id="rId108"/>
    <p:sldId id="400" r:id="rId109"/>
    <p:sldId id="369" r:id="rId110"/>
    <p:sldId id="408" r:id="rId111"/>
    <p:sldId id="388" r:id="rId112"/>
    <p:sldId id="405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Общие результаты  освоения детьми образовательной программы за 2020-2021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Общие результаты  освоения детьми образовательной программы за 2020-2021 уч.г.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65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33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2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Высокий уровень-65%</c:v>
                </c:pt>
                <c:pt idx="1">
                  <c:v>Средний уровень-33%</c:v>
                </c:pt>
                <c:pt idx="2">
                  <c:v>Низкий уровень- 2%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9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hyperlink" Target="../../&#1052;&#1045;&#1058;&#1054;&#1044;&#1048;&#1063;&#1045;&#1057;&#1050;&#1040;&#1071;%20&#1056;&#1040;&#1041;&#1054;&#1058;&#1040;/2020-2021%20&#1091;&#1095;.&#1075;/&#1053;&#1077;&#1076;&#1077;&#1083;&#1103;%20&#1087;&#1089;&#1080;&#1093;&#1086;&#1083;&#1086;&#1075;&#1080;&#1080;/&#1053;&#1077;&#1076;&#1077;&#1083;&#1103;%20&#1087;&#1089;&#1080;&#1093;&#1086;&#1083;&#1086;&#1075;&#1080;&#1080;%202021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533400"/>
            <a:ext cx="8458200" cy="27432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Итоговый педагогический совет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«Реализация основных задач работы МБДОУ «Полянский детский сад «Родничок»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вида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МБДОУ «Полянский детский сад «Родничок» </a:t>
            </a:r>
            <a:r>
              <a:rPr lang="ru-RU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общеразвивающего</a:t>
            </a:r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вида»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Дасаева Е.В.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01218_152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990600"/>
            <a:ext cx="7620000" cy="5715000"/>
          </a:xfr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Знак  Губернатора Рязанской области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«125 лет со дня рождения Сергея Есенина»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Admin\Desktop\РАБОЧИЙ СТОЛ\МЕТОДИЧЕСКАЯ РАБОТА\2020-2021 уч.г\грамоты награды 2020\IMG_20201130_0816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14037" y="1676764"/>
            <a:ext cx="3198217" cy="4264290"/>
          </a:xfrm>
          <a:prstGeom prst="rect">
            <a:avLst/>
          </a:prstGeom>
          <a:noFill/>
        </p:spPr>
      </p:pic>
      <p:pic>
        <p:nvPicPr>
          <p:cNvPr id="29699" name="Picture 3" descr="C:\Users\Admin\Desktop\РАБОЧИЙ СТОЛ\МЕТОДИЧЕСКАЯ РАБОТА\2020-2021 уч.г\Педсовет ноябрь 2020г КРАЕВЕДЕНИЕ\IMG_20201201_1403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3" y="1373982"/>
            <a:ext cx="3941563" cy="5255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Участие в районной выставке рисунков «Год  Науки и Технологий»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\Downloads\IMG-20210326-WA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1" y="1440878"/>
            <a:ext cx="3276599" cy="5089869"/>
          </a:xfrm>
          <a:prstGeom prst="rect">
            <a:avLst/>
          </a:prstGeom>
          <a:noFill/>
        </p:spPr>
      </p:pic>
      <p:pic>
        <p:nvPicPr>
          <p:cNvPr id="5122" name="Picture 2" descr="C:\Users\Admin\Downloads\IMG-20210217-WA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5030335" cy="3780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Участие в муниципальном этапе конкурса профессионального мастерства «Воспитатель года-2021»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Admin\Desktop\РАБОЧИЙ СТОЛ\МЕТОДИЧЕСКАЯ РАБОТА\2020-2021 уч.г\Воспитатель-года\IMG_20210303_0822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3619500" cy="4826000"/>
          </a:xfrm>
          <a:prstGeom prst="rect">
            <a:avLst/>
          </a:prstGeom>
          <a:noFill/>
        </p:spPr>
      </p:pic>
      <p:pic>
        <p:nvPicPr>
          <p:cNvPr id="2050" name="Picture 2" descr="C:\Users\Admin\Desktop\ДОМ\ВАТСАП\IMG-20210304-WA00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28800"/>
            <a:ext cx="3565922" cy="4754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Участие педагогов ДОУ в областном проекте «Ресурсного центра профилактики социального сиротства»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«Воспитание без насилия»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Admin\Desktop\РАБОЧИЙ СТОЛ\МЕТОДИЧЕСКАЯ РАБОТА\2020-2021 уч.г\ТРЕНИНГИ ПЕДАГОГОВ\Храмшина ИВ\Screenshot_20210331_193719_us.zoom.videomeetin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031999"/>
            <a:ext cx="2438400" cy="4826001"/>
          </a:xfrm>
          <a:prstGeom prst="rect">
            <a:avLst/>
          </a:prstGeom>
          <a:noFill/>
        </p:spPr>
      </p:pic>
      <p:pic>
        <p:nvPicPr>
          <p:cNvPr id="12290" name="Picture 2" descr="C:\Users\Admin\Desktop\РАБОЧИЙ СТОЛ\МЕТОДИЧЕСКАЯ РАБОТА\2020-2021 уч.г\ТРЕНИНГИ ПЕДАГОГОВ\Полякова ВГ\IMG_20210401_1709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86000"/>
            <a:ext cx="4800600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ownloads\dom-pod-zontom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370" y="97753"/>
            <a:ext cx="8840230" cy="66078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РАБОЧИЙ СТОЛ\МЕТОДИЧЕСКАЯ РАБОТА\2020-2021 уч.г\ТРЕНИНГИ ПЕДАГОГОВ\Полякова ВГ\IMG_20210412_1739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4114800" cy="3086100"/>
          </a:xfrm>
          <a:prstGeom prst="rect">
            <a:avLst/>
          </a:prstGeom>
          <a:noFill/>
        </p:spPr>
      </p:pic>
      <p:pic>
        <p:nvPicPr>
          <p:cNvPr id="13315" name="Picture 3" descr="C:\Users\Admin\Desktop\РАБОЧИЙ СТОЛ\МЕТОДИЧЕСКАЯ РАБОТА\2020-2021 уч.г\ТРЕНИНГИ ПЕДАГОГОВ\Полякова ВГ\IMG_20210401_173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352800"/>
            <a:ext cx="4419600" cy="3314700"/>
          </a:xfrm>
          <a:prstGeom prst="rect">
            <a:avLst/>
          </a:prstGeom>
          <a:noFill/>
        </p:spPr>
      </p:pic>
      <p:pic>
        <p:nvPicPr>
          <p:cNvPr id="13316" name="Picture 4" descr="C:\Users\Admin\Desktop\РАБОЧИЙ СТОЛ\МЕТОДИЧЕСКАЯ РАБОТА\2020-2021 уч.г\ТРЕНИНГИ ПЕДАГОГОВ\Screenshot_20210415_190704_us.zoom.videomeeting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5561" y="82814"/>
            <a:ext cx="3091239" cy="652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РАБОЧИЙ СТОЛ\МЕТОДИЧЕСКАЯ РАБОТА\2020-2021 уч.г\ТРЕНИНГИ ПЕДАГОГОВ\Screenshot_20210407_190448_us.zoom.videomeeting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3031957" cy="6400800"/>
          </a:xfrm>
          <a:prstGeom prst="rect">
            <a:avLst/>
          </a:prstGeom>
          <a:noFill/>
        </p:spPr>
      </p:pic>
      <p:pic>
        <p:nvPicPr>
          <p:cNvPr id="14339" name="Picture 3" descr="C:\Users\Admin\Desktop\РАБОЧИЙ СТОЛ\МЕТОДИЧЕСКАЯ РАБОТА\2020-2021 уч.г\ТРЕНИНГИ ПЕДАГОГОВ\Screenshot_20210422_190523_us.zoom.videomeeting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57200"/>
            <a:ext cx="2975811" cy="6282267"/>
          </a:xfrm>
          <a:prstGeom prst="rect">
            <a:avLst/>
          </a:prstGeom>
          <a:noFill/>
        </p:spPr>
      </p:pic>
      <p:pic>
        <p:nvPicPr>
          <p:cNvPr id="14341" name="Picture 5" descr="C:\Users\Admin\Desktop\РАБОЧИЙ СТОЛ\МЕТОДИЧЕСКАЯ РАБОТА\2020-2021 уч.г\ТРЕНИНГИ ПЕДАГОГОВ\Screenshot_20210414_191555_us.zoom.videomeetin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220326" y="533400"/>
            <a:ext cx="2923674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792162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педагогов ДОУ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вебинарах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городских и областных семинарах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05400"/>
          </a:xfrm>
        </p:spPr>
        <p:txBody>
          <a:bodyPr>
            <a:normAutofit fontScale="25000" lnSpcReduction="20000"/>
          </a:bodyPr>
          <a:lstStyle/>
          <a:p>
            <a:pPr lvl="0">
              <a:buNone/>
            </a:pPr>
            <a:endParaRPr lang="ru-RU" dirty="0" smtClean="0"/>
          </a:p>
          <a:p>
            <a:pPr marL="914400" indent="-914400">
              <a:buAutoNum type="arabicPeriod"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Горина Ольга Александровна,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заместитель заведующего по ВМР, Рогачева Мария Дмитриевна, учитель-логопед,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Ирина Валерьевна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педагог-психолог  Министерство образования и молодежной политики Рязанской области.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МЕТОДИЧЕСКАЯ НЕДЕЛЯ «Профессиональная ориентация инвалидов и обучающихся с ограниченными возможностями здоровья в системе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многоуровнего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образования»</a:t>
            </a:r>
          </a:p>
          <a:p>
            <a:pPr marL="914400" indent="-914400">
              <a:buAutoNum type="arabicPeriod"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Рогачева Мария Дмитриевна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учитель-логопед ГКУ РО «Центр психолого-педагогической, медицинской и социальной помощи»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«Игры и игровые пособия в профилактике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дисграфии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у старших дошкольников».</a:t>
            </a:r>
          </a:p>
          <a:p>
            <a:pPr marL="914400" indent="-914400">
              <a:buAutoNum type="arabicPeriod" startAt="3"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Горина Ольга Александровна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(делегат) Министерство образования и молодежной политики Рязанской области.  </a:t>
            </a:r>
            <a:r>
              <a:rPr lang="en-US" sz="6400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Всероссийский съезд работников дошкольного образования «Реализация государственной политики в сфере дошкольного образования».</a:t>
            </a:r>
          </a:p>
          <a:p>
            <a:pPr marL="914400" indent="-914400">
              <a:buAutoNum type="arabicPeriod" startAt="3"/>
            </a:pP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Рогачева Мария Дмитриевна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учитель-логопед ГКУ РО «Центр психолого-педагогической, медицинской и социальной помощи»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«Развитие фонематических представлений у дошкольников как средство повышения эффективности коррекционной работы по преодолению нарушения устной речи и профилактики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дисграфии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914400" lvl="0" indent="-914400">
              <a:buAutoNum type="arabicPeriod" startAt="4"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Полякова Валентина Гавриловна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и молодежной политики Рязанской области. 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Областной форум «Образование 2020» Областное совещание работников системы дошкольного образования Рязанской области «Поговорим о воспитании». </a:t>
            </a:r>
          </a:p>
          <a:p>
            <a:endParaRPr lang="ru-RU" sz="6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5. Горина Ольга Александровна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заместитель заведующего по ВМР,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Рогачева Мария Дмитриевна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учитель-логопед,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Ирина Валерьевна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педагог-психолог ГКУ РО «Центр психолого-педагогической, медицинской и социальной помощи»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«Общие вопросы по деятельности</a:t>
            </a:r>
          </a:p>
          <a:p>
            <a:pPr lvl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Горина Ольга Александровна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заместитель заведующего по ВМР,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Рогачева Мария Дмитриевна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учитель-логопед,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Ирина Валерьевна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педагог-психолог ГКУ РО «Центр психолого-педагогической, медицинской и социальной помощи»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«Диагностика и коррекция детско-родительских отношений в семьях, воспитывающих детей раннего и дошкольного возраста с ОВЗ»</a:t>
            </a:r>
          </a:p>
          <a:p>
            <a:pPr lvl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Ирина Валерьевна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педагог-психолог ГКУ РО «Центр психолого-педагогической, медицинской и социальной помощи»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«Диагностические методики в рамках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деятельности педагога-психолога».</a:t>
            </a:r>
          </a:p>
          <a:p>
            <a:pPr lvl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Рогачева Мария Дмитриевна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учитель-логопед. ГКУ РО «Центр психолого-педагогической, медицинской и социальной помощи» про  в рамках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школы логопедов»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на тему: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«Профилактика и коррекция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дисграфии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 почве нарушения языкового анализа и синтеза».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Горина Ольга Александровна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заместитель заведующего по ВМР,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Рогачева Мария Дмитриевна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учитель-логопед,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Ирина Валерьевна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педагог-психолог;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Велькина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Анна Анатольевна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воспитатель;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Малхазян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Карина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Хазаровна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воспитатель. ГКУ РО «Центр психолого-педагогической, медицинской и социальной помощи» Межрегиональная интернет-конференция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«Разнообразие раннего детства. Вариативные формы сопровождения развития детей раннего возраста, в том числе с ограничениями жизнедеятельности».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10.Храмшина Ирина Валерьевна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педагог-психолог ГКУ РО «ЦППМСП» дистанционное участие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итоговом методическом объединении педагогов – психологов по теме: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«Современные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профориентационные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программы и ресурсы в деятельности педагога-психолога».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Горина Ольга Александровна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заместитель заведующего по ВМР,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Харькина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Наталья Евгеньевна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воспитатель,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Бушманова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Ирина Олеговна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воспитательМинистерство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образования и молодежной политики Рязанской области. 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online-участие во Всероссийском форуме «Воспитаем здорового ребенка. Поволжье».</a:t>
            </a:r>
          </a:p>
          <a:p>
            <a:pPr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Мониторинг освоения ООП ДО за 2020-2021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уч.год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447800"/>
          <a:ext cx="86868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1218_150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381000"/>
            <a:ext cx="7863417" cy="5897563"/>
          </a:xfr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33400"/>
            <a:ext cx="8458200" cy="5211763"/>
          </a:xfrm>
        </p:spPr>
        <p:txBody>
          <a:bodyPr/>
          <a:lstStyle/>
          <a:p>
            <a:pPr lvl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Отчет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 проделанной коррекционной работе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логопункта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2020 - 2021 учебный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685800"/>
            <a:ext cx="8458200" cy="4906963"/>
          </a:xfrm>
        </p:spPr>
        <p:txBody>
          <a:bodyPr/>
          <a:lstStyle/>
          <a:p>
            <a:pPr lvl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Отчёт  о готовности выпускников  детского сада «Родничок»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вида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2020-2021 учебного года к началу школьного обучения.</a:t>
            </a:r>
          </a:p>
          <a:p>
            <a:pPr lvl="0"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6858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1.1.2 Курсы повышения квалификации педагогов ДОУ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>
            <a:normAutofit fontScale="47500" lnSpcReduction="20000"/>
          </a:bodyPr>
          <a:lstStyle/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Синицына В.К.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Малхазян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К.Х.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Велькина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А.А.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Криканова Г.А.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Бушманова И.О.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Новикова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 fontAlgn="base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7. Субботина С.В.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Ловягина Л.П.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Понер О.В.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Цыганкова И.С.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Сорокина Ж.В.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Казеннова С.Н.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13.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Володина 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14.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Маликова 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Чернышова Л.А.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16.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Полякова В.Г.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17.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Кузнецова З.А.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18.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Харькина Н.Е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Левочкина Е.М.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Шидейкина Е.В.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buNone/>
            </a:pPr>
            <a:r>
              <a:rPr lang="ru-RU" sz="4200" b="1" dirty="0" smtClean="0">
                <a:latin typeface="Times New Roman" pitchFamily="18" charset="0"/>
                <a:cs typeface="Times New Roman" pitchFamily="18" charset="0"/>
              </a:rPr>
              <a:t>«Актуальные проблемы дошкольной педагогики и методик дошкольного образования» 72ч. ФГБОУ ВО «Рязанский государственный университет </a:t>
            </a:r>
            <a:r>
              <a:rPr lang="ru-RU" sz="4200" b="1" dirty="0" err="1" smtClean="0">
                <a:latin typeface="Times New Roman" pitchFamily="18" charset="0"/>
                <a:cs typeface="Times New Roman" pitchFamily="18" charset="0"/>
              </a:rPr>
              <a:t>им.С.А.Есенина</a:t>
            </a:r>
            <a:endParaRPr lang="ru-RU" sz="4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6248400"/>
          </a:xfrm>
        </p:spPr>
        <p:txBody>
          <a:bodyPr>
            <a:normAutofit fontScale="85000" lnSpcReduction="20000"/>
          </a:bodyPr>
          <a:lstStyle/>
          <a:p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А.А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.-«Управление образовательным процессом ДОО в условиях реализации ФГОС ДО»,72ч., ОГБУ  ДПО  "Рязанский институт развития образования.</a:t>
            </a:r>
          </a:p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Горина О.А.-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«Актуальные проблемы дошкольной педагогики и методик дошкольного образования»,72ч.,ФГБОУ ВО «Рязанский государственный университет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им.С.А.Есенина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Ирина Валерьевна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, «Инклюзивное образование детей с ОВЗ в ДОО», 72ч.ОГБУ  ДПО  "Рязанский институт развития образования.</a:t>
            </a:r>
          </a:p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Сорокина Жанна Валентиновна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«Содержание дополнительного образования в контексте национального проекта «Образование», 72ч., ОГБУ  ДПО  "Рязанский институт развития образования.</a:t>
            </a:r>
          </a:p>
          <a:p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Харькина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Наталья Евгеньевна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, «Стратегия внедрения содержания дошкольного образования в условиях реализации ФГОС ДО на примере ПООП Детский сад-Дом радости», 72ч. Автономная некоммерческая организация ДПО «Дом радости».</a:t>
            </a:r>
          </a:p>
          <a:p>
            <a:r>
              <a:rPr lang="ru-RU" sz="2100" b="1" dirty="0" err="1" smtClean="0">
                <a:latin typeface="Times New Roman" pitchFamily="18" charset="0"/>
                <a:cs typeface="Times New Roman" pitchFamily="18" charset="0"/>
              </a:rPr>
              <a:t>Левочкина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 Екатерина Михайловна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«Стратегия внедрения содержания дошкольного образования в условиях реализации ФГОС ДО на примере ПООП Детский сад-Дом радости», 72ч. Автономная некоммерческая организация ДПО «Дом радости».</a:t>
            </a:r>
          </a:p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Горина Ольга Александровна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«Стратегия внедрения содержания дошкольного образования в условиях реализации ФГОС ДО на примере ПООП Детский сад-Дом радости», 72ч. Автономная некоммерческая организация ДПО «Дом радости».</a:t>
            </a:r>
          </a:p>
          <a:p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Горина Ольга Александровна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«Школа кадрового резерва», 16ч.,ОГБУ  ДПО  "Рязанский институт развития образования.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sz="3200" b="1" i="1" u="sng" dirty="0" smtClean="0">
                <a:latin typeface="Times New Roman" pitchFamily="18" charset="0"/>
                <a:cs typeface="Times New Roman" pitchFamily="18" charset="0"/>
              </a:rPr>
              <a:t>1.1.3. Планирование работы по самообразованию педагогов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«Сенсорное воспитание детей раннего возраста»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В.К.Синицына.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«Развитие мелкой моторики в раннем возрасте»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К.Х.Малхазян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«Социализация личности дошкольников через ознакомление с трудом взрослых»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И.С. Цыганкова 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мелкой моторики руки и графических навыков на занятии по развитию речи и в повседневной жизни».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Л.А.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Чернышова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«Логика для малышей».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О.А. Маликова 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«Воспитание у детей бережного отношения к природе через ознакомление с птицами родного края».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Казеннова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«Воспитание нравственно-патриотических чувств у детей старшего дошкольного возраста через ознакомление с культурой и традициями русского народа, с учетом регионального компонента».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В.Г. Полякова.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19800"/>
          </a:xfrm>
        </p:spPr>
        <p:txBody>
          <a:bodyPr>
            <a:normAutofit fontScale="62500" lnSpcReduction="20000"/>
          </a:bodyPr>
          <a:lstStyle/>
          <a:p>
            <a:pPr lvl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артистических способностей через театральную деятельность».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З.А. Кузнецова</a:t>
            </a:r>
          </a:p>
          <a:p>
            <a:pPr marL="514350" lvl="0" indent="-514350">
              <a:buAutoNum type="arabicPeriod" startAt="9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И.О.Бушманова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«Наблюдение –как основной метод ознакомления младших дошкольников с животным и растительным миром».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Г.А.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Криканова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 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Воспитание здорового ребенка».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Горенкина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«Психолого-педагогическое изучение взаимоотношений в детском коллективе и их коррекция».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И.В. 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13.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восприятия и эмоциональной отзывчивости средствами классической музыки».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И.Н. Семенова  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«Пять слагаемых здоровья».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М.В. Завьялова  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15.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«Развитие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цветовосприятия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детей дошкольного возраста».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Е.В.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Шидейкина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16.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«Использование народной музыки в сочетании с народно-прикладным искусством в музыкальном развитии детей».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Е.В.Дасаева  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Ж.В.Сорокина  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«Нравственно-патриотическое воспитание».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Т.В.Игнатьева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«Ориентировка в пространстве».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М.Д. Рогачева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20. 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Формирование культурно-гигиенических навыков посредством народной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А.А.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Велькина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21.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«ФЭМП для детей дошкольного возраста».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Е.М.Левочкина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22.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«Здоровый образ жизни».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Е.В.Новикова  </a:t>
            </a:r>
          </a:p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23.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«Основы безопасности в дошкольном возрасте».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Н.Е.Харькина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24.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«Развитие речи детей дошкольного возраста по средством пересказа».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Л.В.Володина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1.2. ПЕДАГОГИЧЕСКИЕ СОВЕТЫ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70000" lnSpcReduction="20000"/>
          </a:bodyPr>
          <a:lstStyle/>
          <a:p>
            <a:pPr algn="ctr" fontAlgn="base">
              <a:buNone/>
            </a:pP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Установочный педагогический совет №1</a:t>
            </a: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1.Итоги летней оздоровительной работы </a:t>
            </a: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2.Об инструкции по охране жизни и здоровья детей.</a:t>
            </a: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3.Готовность к новому учебному году: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Утверждение годового плана работы на 2020-2021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Подготовка и оформление (ведение документации)  предметно-развивающей среды в группах по зонам развития игровым оборудованиям, пособиями, развивающим материалом и т.п. к новому учебному году.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Составление расписания НОД воспитательно-образовательного процесса в ДОУ на 2020-2021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Составление расписания работы специалистов.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Утверждение и корректировка рабочих программ педагогов.</a:t>
            </a:r>
          </a:p>
          <a:p>
            <a:pPr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Заведующий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А.А.</a:t>
            </a:r>
          </a:p>
          <a:p>
            <a:pPr fontAlgn="base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Зам.завед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 ВМР Горина О.А.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fontScale="77500" lnSpcReduction="20000"/>
          </a:bodyPr>
          <a:lstStyle/>
          <a:p>
            <a:pPr algn="ctr" fontAlgn="base">
              <a:buNone/>
            </a:pPr>
            <a:r>
              <a:rPr lang="ru-RU" sz="4500" b="1" i="1" dirty="0" smtClean="0">
                <a:latin typeface="Times New Roman" pitchFamily="18" charset="0"/>
                <a:cs typeface="Times New Roman" pitchFamily="18" charset="0"/>
              </a:rPr>
              <a:t>Педагогический совет №2</a:t>
            </a:r>
            <a:endParaRPr lang="ru-RU" sz="45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«Пути и методы реализации приоритетного направления в работе ДОУ»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Форма поведения: Беседа за круглым столом 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«Проблема становления у дошкольников ценностного отношения к культуре и традициям русского народа, к традициям своей  семьи,  родной  стране». «Значимость проведения краеведческой работы в ДОУ»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Горина О.А.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«Создание мини-музеев - неотъемлемая часть воспитания юных патриотов».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(Семенова И.Н.)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«Воспитание гуманного отношения детей к окружающей среде»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Казеннова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С.Н.) 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А.А. Зам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завед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По ВМР Горина О.А.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1201_132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381000"/>
            <a:ext cx="7761817" cy="58213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Повестка: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4572000"/>
          </a:xfrm>
        </p:spPr>
        <p:txBody>
          <a:bodyPr>
            <a:normAutofit fontScale="70000" lnSpcReduction="20000"/>
          </a:bodyPr>
          <a:lstStyle/>
          <a:p>
            <a:pPr lvl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1.Анализ работы МБДОУ за 2020- 2021 учебный год, о выполнении задач годового плана;</a:t>
            </a:r>
          </a:p>
          <a:p>
            <a:pPr lvl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2.Анализ мониторинга освоения детьми образовательных областей.</a:t>
            </a:r>
          </a:p>
          <a:p>
            <a:pPr lvl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b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Отчёт  о готовности выпускников  детского сада «Родничок»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вида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2020-2021 учебного года к началу школьного обучения.</a:t>
            </a:r>
          </a:p>
          <a:p>
            <a:pPr lvl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b="1" i="1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Отчет  о проделанной коррекционной работе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логопункта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2020 - 2021 учебный год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5.О перспективах на 2021-2022 новый  учебный год.</a:t>
            </a:r>
          </a:p>
          <a:p>
            <a:pPr lvl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6.О разном.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А.А.Гребенкина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О.А.Горина,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И.В.Храмшина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М.Д.Рогачева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1201_1328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381000"/>
            <a:ext cx="7761817" cy="58213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fontScale="85000" lnSpcReduction="20000"/>
          </a:bodyPr>
          <a:lstStyle/>
          <a:p>
            <a:pPr algn="ctr" fontAlgn="base">
              <a:buNone/>
            </a:pP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Педагогический совет №3</a:t>
            </a:r>
            <a:endParaRPr lang="ru-RU" sz="4400" dirty="0" smtClean="0"/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«Оптимизация познавательной деятельности детей дошкольного возраста на занятиях»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1.«Развитие познавательной активности у детей дошкольного возраста».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Горина О.А.</a:t>
            </a:r>
          </a:p>
          <a:p>
            <a:pPr algn="ctr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 «Познавательно-исследовательская деятельность, как направление развития личности дошкольников»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(Новикова Е.В.)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познавательных навыков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программы «Разговор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правильном питании»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Харькина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Н.Е.)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«Познавательно-исследовательская деятельность, как направление развития личности дошкольников»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(Новикова Е.В.)</a:t>
            </a:r>
            <a:endParaRPr lang="ru-RU" sz="3200" dirty="0"/>
          </a:p>
        </p:txBody>
      </p:sp>
      <p:pic>
        <p:nvPicPr>
          <p:cNvPr id="1026" name="Picture 2" descr="C:\Users\Admin\Desktop\РАБОЧИЙ СТОЛ\МЕТОДИЧЕСКАЯ РАБОТА\2020-2021 уч.г\Педагогический совет познавательная деятельность\IMG_20210330_132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709" y="1600200"/>
            <a:ext cx="67056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73162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«Развитие познавательных навыков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программы«Разговор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 правильном питании»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Харькина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Н.Е.)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РАБОЧИЙ СТОЛ\МЕТОДИЧЕСКАЯ РАБОТА\2020-2021 уч.г\Педагогический совет познавательная деятельность\IMG_20210330_1336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68072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63562"/>
          </a:xfrm>
        </p:spPr>
        <p:txBody>
          <a:bodyPr>
            <a:noAutofit/>
          </a:bodyPr>
          <a:lstStyle/>
          <a:p>
            <a:pPr fontAlgn="base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Педагогический совет №4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Итоговый. 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« Реализация основных задач работы МБДОУ»  </a:t>
            </a:r>
          </a:p>
          <a:p>
            <a:pPr lvl="0"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1.Анализ работы МБДОУ за 2020- 2021 учебный год, о выполнении задач годового плана; </a:t>
            </a:r>
          </a:p>
          <a:p>
            <a:pPr lvl="0"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2. Анализ мониторинга освоения детьми образовательных областей. </a:t>
            </a:r>
          </a:p>
          <a:p>
            <a:pPr lvl="0"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3. О перспективах на 2021-2022 учебный год.</a:t>
            </a:r>
          </a:p>
          <a:p>
            <a:pPr lvl="0"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Гребенкина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А.А.</a:t>
            </a:r>
          </a:p>
          <a:p>
            <a:pPr algn="ctr" fontAlgn="base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Зам.завед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 по ВМР Горина О.А.</a:t>
            </a:r>
          </a:p>
          <a:p>
            <a:pPr algn="ctr" fontAlgn="base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Педагог-психолог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Храмшина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И.В., учитель-логопед Рогачева М.Д.</a:t>
            </a:r>
          </a:p>
          <a:p>
            <a:pPr algn="ctr" fontAlgn="base"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1.3 СЕМИНАРЫ, СЕМИНАРЫ-ПРАКТИКУМЫ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algn="ctr" fontAlgn="base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Работа творческих микро – групп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 «Математики»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«Инновационные подходы к развитию математических способностей дошкольников»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Горина О.А.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«Использование дидактических игр в процессе формирования элементарных математических представлений у детей младшего дошкольного возраста»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Малхазян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К.Х.</a:t>
            </a:r>
          </a:p>
          <a:p>
            <a:pPr algn="ctr" fontAlgn="base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«Использование дидактических игр в процессе формирования элементарных математических представлений у детей младшего дошкольного возраста»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Малхазян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К.Х.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6" name="Содержимое 5" descr="IMG_20210201_1327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057400"/>
            <a:ext cx="4292600" cy="3219450"/>
          </a:xfrm>
        </p:spPr>
      </p:pic>
      <p:pic>
        <p:nvPicPr>
          <p:cNvPr id="7" name="Содержимое 3" descr="IMG_20210201_1346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3722" y="1371600"/>
            <a:ext cx="382905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-20210201-WA00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4368800" cy="3276600"/>
          </a:xfrm>
        </p:spPr>
      </p:pic>
      <p:pic>
        <p:nvPicPr>
          <p:cNvPr id="9" name="Содержимое 8" descr="IMG-20210201-WA00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4343400" cy="32575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pPr fontAlgn="base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«Родничок»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Аукцион  педагогического мастерства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«Родные истоки»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678363"/>
          </a:xfrm>
        </p:spPr>
        <p:txBody>
          <a:bodyPr>
            <a:normAutofit fontScale="70000" lnSpcReduction="20000"/>
          </a:bodyPr>
          <a:lstStyle/>
          <a:p>
            <a:pPr marL="514350" indent="-514350" algn="ctr" fontAlgn="base">
              <a:buAutoNum type="arabicPeriod"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«Инновационный подход к патриотическому воспитанию дошкольников через организацию совместной работы с семьями воспитанников»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Полякова В.Г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ctr" fontAlgn="base">
              <a:buAutoNum type="arabicPeriod"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«Народные ремесла Рязанского края» 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Бушманова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И.О.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3. «Развитие музыкальных способностей детей посредством интерактивных музыкально- дидактических  народных  игр через организацию совместной работы с семьей».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Дасаева Е.В.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«Инновационный подход к патриотическому воспитанию дошкольников через организацию совместной работы с семьями воспитанников» Полякова В.Г.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/>
          </a:p>
        </p:txBody>
      </p:sp>
      <p:pic>
        <p:nvPicPr>
          <p:cNvPr id="5" name="Содержимое 3" descr="IMG_20210225_131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981200"/>
            <a:ext cx="4622800" cy="3467100"/>
          </a:xfrm>
          <a:prstGeom prst="rect">
            <a:avLst/>
          </a:prstGeom>
        </p:spPr>
      </p:pic>
      <p:pic>
        <p:nvPicPr>
          <p:cNvPr id="6" name="Содержимое 5" descr="IMG_20210225_130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447800"/>
            <a:ext cx="394335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3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благоприятных условий для полноценного проживания ребенком дошкольного детства, формирования основ базовой культуры личности, всестороннее развитие психических и физических качеств в соответствии с возрастными и индивидуальными особенностями, подготовка ребенка к жизни в современном обществе, обеспечения равенства возможностей для каждого ребенка в получении качественного дошкольного образования.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210225_132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52400"/>
            <a:ext cx="3962399" cy="2971799"/>
          </a:xfrm>
        </p:spPr>
      </p:pic>
      <p:pic>
        <p:nvPicPr>
          <p:cNvPr id="8" name="Содержимое 3" descr="IMG_20210225_1334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429000"/>
            <a:ext cx="4165600" cy="3124200"/>
          </a:xfrm>
          <a:prstGeom prst="rect">
            <a:avLst/>
          </a:prstGeom>
        </p:spPr>
      </p:pic>
      <p:pic>
        <p:nvPicPr>
          <p:cNvPr id="9" name="Содержимое 7" descr="IMG_20210225_1325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429000"/>
            <a:ext cx="4160308" cy="3120231"/>
          </a:xfrm>
          <a:prstGeom prst="rect">
            <a:avLst/>
          </a:prstGeom>
        </p:spPr>
      </p:pic>
      <p:pic>
        <p:nvPicPr>
          <p:cNvPr id="10" name="Содержимое 3" descr="IMG_20210225_1315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228600"/>
            <a:ext cx="3957108" cy="296783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«Народные ремесла Рязанского края в работе с детьми дошкольного возраста»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Бушманова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И.О.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IMG_20210225_1336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447800"/>
            <a:ext cx="3714750" cy="4953000"/>
          </a:xfrm>
        </p:spPr>
      </p:pic>
      <p:pic>
        <p:nvPicPr>
          <p:cNvPr id="11" name="Содержимое 4" descr="IMG_20210225_135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057400"/>
            <a:ext cx="4713817" cy="353536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210225_1348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609600"/>
            <a:ext cx="4114800" cy="5486400"/>
          </a:xfrm>
        </p:spPr>
      </p:pic>
      <p:pic>
        <p:nvPicPr>
          <p:cNvPr id="7" name="Содержимое 6" descr="IMG_20210225_135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9264" y="561182"/>
            <a:ext cx="4173736" cy="556498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>
            <a:no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«Развитие музыкальных способностей детей посредством интерактивных музыкально- дидактических  народных  игр через организацию совместной работы с семьей». Дасаева Е.В.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/>
          </a:p>
        </p:txBody>
      </p:sp>
      <p:pic>
        <p:nvPicPr>
          <p:cNvPr id="9" name="Содержимое 8" descr="IMG_20210225_135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447800"/>
            <a:ext cx="3530600" cy="2647950"/>
          </a:xfrm>
        </p:spPr>
      </p:pic>
      <p:pic>
        <p:nvPicPr>
          <p:cNvPr id="11" name="Содержимое 3" descr="IMG_20210225_1400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447800"/>
            <a:ext cx="3626908" cy="2720181"/>
          </a:xfrm>
          <a:prstGeom prst="rect">
            <a:avLst/>
          </a:prstGeom>
        </p:spPr>
      </p:pic>
      <p:pic>
        <p:nvPicPr>
          <p:cNvPr id="12" name="Содержимое 5" descr="IMG_20210225_1404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200" y="4191000"/>
            <a:ext cx="35560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«НЕДЕЛЯ  ПСИХОЛОГИИ»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25 -29 января 2021 года (старший  возраст)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ПОНЕДЕЛЬНИК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—   « День улыбок».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«Поделись улыбкою своей, и она не раз к тебе ещё вернется!»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каждому, кого Вы встречаете, подарите  искреннюю улыбку. Приветствуется наличие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эмблемы  Дня – «Смайлик» = улыбка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ВТОРНИК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 День приветствий».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Каждого, кого Вы встречаете в этот День, поприветствуйте без рукопожатия.</a:t>
            </a: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СРЕДА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 День бантика».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Все, находящиеся в этот день в ДОУ должны иметь на себе хотя бы один бантик.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Номинации: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-самый маленький бантик,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самое большое количество бантиков на одном человеке,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 самый оригинальный бантик по материалу изготовления.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СРЕДА  - «День выполнения групповых заданий»</a:t>
            </a: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ЧЕТВЕРГ -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 День комплиментов».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Каждому, кого Вы встречаете в этот День, подарите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комплимент, скажите что-нибудь приятное.</a:t>
            </a: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ПЯТНИЦА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— « День вежливых слов и благодарности».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Говорить нам всем не лень целый день: «Добрый день», «Спасибо», «Здравствуйте», «Простите», «Благодарю».</a:t>
            </a:r>
          </a:p>
          <a:p>
            <a:pPr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День подведения итогов «Недели психологии» (обратная связь)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  <a:hlinkClick r:id="rId2" action="ppaction://hlinkpres?slideindex=1&amp;slidetitle="/>
              </a:rPr>
              <a:t>«Неделя психологии»</a:t>
            </a:r>
            <a:endParaRPr lang="ru-RU" b="1" dirty="0">
              <a:latin typeface="Times New Roman" pitchFamily="18" charset="0"/>
              <a:cs typeface="Times New Roman" pitchFamily="18" charset="0"/>
              <a:hlinkClick r:id="rId2" action="ppaction://hlinkpres?slideindex=1&amp;slidetitle="/>
            </a:endParaRPr>
          </a:p>
        </p:txBody>
      </p:sp>
      <p:pic>
        <p:nvPicPr>
          <p:cNvPr id="9218" name="Picture 2" descr="C:\Users\Admin\Desktop\РАБОЧИЙ СТОЛ\МЕТОДИЧЕСКАЯ РАБОТА\2020-2021 уч.г\Неделя психологии\IMG-20210128-WA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2514600" cy="3352800"/>
          </a:xfrm>
          <a:prstGeom prst="rect">
            <a:avLst/>
          </a:prstGeom>
          <a:noFill/>
        </p:spPr>
      </p:pic>
      <p:pic>
        <p:nvPicPr>
          <p:cNvPr id="9219" name="Picture 3" descr="C:\Users\Admin\Desktop\РАБОЧИЙ СТОЛ\МЕТОДИЧЕСКАЯ РАБОТА\2020-2021 уч.г\Неделя психологии\IMG-20210125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43400"/>
            <a:ext cx="2971800" cy="2228850"/>
          </a:xfrm>
          <a:prstGeom prst="rect">
            <a:avLst/>
          </a:prstGeom>
          <a:noFill/>
        </p:spPr>
      </p:pic>
      <p:pic>
        <p:nvPicPr>
          <p:cNvPr id="9220" name="Picture 4" descr="C:\Users\Admin\Desktop\РАБОЧИЙ СТОЛ\МЕТОДИЧЕСКАЯ РАБОТА\2020-2021 уч.г\Неделя психологии\IMG_20210201_135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914400"/>
            <a:ext cx="4546600" cy="3409950"/>
          </a:xfrm>
          <a:prstGeom prst="rect">
            <a:avLst/>
          </a:prstGeom>
          <a:noFill/>
        </p:spPr>
      </p:pic>
      <p:pic>
        <p:nvPicPr>
          <p:cNvPr id="9221" name="Picture 5" descr="C:\Users\Admin\Desktop\РАБОЧИЙ СТОЛ\МЕТОДИЧЕСКАЯ РАБОТА\2020-2021 уч.г\Неделя психологии\IMG_20210201_1359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4343400"/>
            <a:ext cx="3124200" cy="2343150"/>
          </a:xfrm>
          <a:prstGeom prst="rect">
            <a:avLst/>
          </a:prstGeom>
          <a:noFill/>
        </p:spPr>
      </p:pic>
      <p:pic>
        <p:nvPicPr>
          <p:cNvPr id="9222" name="Picture 6" descr="C:\Users\Admin\Desktop\РАБОЧИЙ СТОЛ\МЕТОДИЧЕСКАЯ РАБОТА\2020-2021 уч.г\Неделя психологии\IMG_20210129_0944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4476750"/>
            <a:ext cx="2895600" cy="2171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ол, внутренний, ребенок, игра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78811B4-E4A4-4A9B-9375-58A064EB2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" r="2" b="20689"/>
          <a:stretch/>
        </p:blipFill>
        <p:spPr>
          <a:xfrm>
            <a:off x="152401" y="152400"/>
            <a:ext cx="3854196" cy="2286000"/>
          </a:xfrm>
          <a:prstGeom prst="rect">
            <a:avLst/>
          </a:prstGeom>
        </p:spPr>
      </p:pic>
      <p:pic>
        <p:nvPicPr>
          <p:cNvPr id="5" name="Объект 4" descr="Изображение выглядит как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609737FE-7F07-43EA-B67A-CE18FA74A3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1" r="2" b="12229"/>
          <a:stretch/>
        </p:blipFill>
        <p:spPr>
          <a:xfrm>
            <a:off x="5029200" y="228600"/>
            <a:ext cx="3724826" cy="2209800"/>
          </a:xfrm>
          <a:prstGeom prst="rect">
            <a:avLst/>
          </a:prstGeom>
        </p:spPr>
      </p:pic>
      <p:pic>
        <p:nvPicPr>
          <p:cNvPr id="6" name="Объект 42" descr="Изображение выглядит как человек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53A7CA5-8AB7-4115-A465-5756E4B44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3962400"/>
            <a:ext cx="3657600" cy="2743199"/>
          </a:xfrm>
          <a:prstGeom prst="rect">
            <a:avLst/>
          </a:prstGeom>
        </p:spPr>
      </p:pic>
      <p:pic>
        <p:nvPicPr>
          <p:cNvPr id="7" name="Объект 4" descr="Изображение выглядит как ребенок, человек, в позе, молод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3E5E864-1687-439E-A5BE-4D5AEF56B7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3962400"/>
            <a:ext cx="3624688" cy="2718516"/>
          </a:xfrm>
          <a:prstGeom prst="rect">
            <a:avLst/>
          </a:prstGeom>
        </p:spPr>
      </p:pic>
      <p:pic>
        <p:nvPicPr>
          <p:cNvPr id="8" name="Объект 4" descr="Изображение выглядит как ребенок, внутренний, челове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203104E-6F83-4463-8696-31C4CDE6EA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1" r="2" b="12229"/>
          <a:stretch/>
        </p:blipFill>
        <p:spPr>
          <a:xfrm>
            <a:off x="2209800" y="2367133"/>
            <a:ext cx="3657600" cy="216991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РАБОЧИЙ СТОЛ\МЕТОДИЧЕСКАЯ РАБОТА\2020-2021 уч.г\IMG_20210201_14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366022" cy="5821363"/>
          </a:xfrm>
          <a:prstGeom prst="rect">
            <a:avLst/>
          </a:prstGeom>
          <a:noFill/>
        </p:spPr>
      </p:pic>
      <p:pic>
        <p:nvPicPr>
          <p:cNvPr id="25603" name="Picture 3" descr="C:\Users\Admin\Desktop\РАБОЧИЙ СТОЛ\МЕТОДИЧЕСКАЯ РАБОТА\2020-2021 уч.г\IMG_20210201_140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978" y="304800"/>
            <a:ext cx="4366022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1.4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МАСТЕР-КЛАСС</a:t>
            </a:r>
            <a:b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Малхазян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К.Х.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:«Вторая жизнь ненужных вещей»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IMG_20210121_1333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4267200" cy="3200400"/>
          </a:xfrm>
          <a:prstGeom prst="rect">
            <a:avLst/>
          </a:prstGeom>
          <a:noFill/>
        </p:spPr>
      </p:pic>
      <p:pic>
        <p:nvPicPr>
          <p:cNvPr id="1027" name="Picture 3" descr="C:\Users\Admin\Downloads\IMG_20210121_133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36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Admin\Downloads\IMG_20210121_133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7457017" cy="5592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Задачи педагогического коллектива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 2020-2021 учебный год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Совершенствовать условия для сохранения и укрепления здоровья воспитанников, формировать у детей представления о здоровом образе жизни и основах безопасности жизнедеятельности. 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Продолжать развивать познавательный интерес, интеллектуально-творческий потенциал каждого ребенка, используя инновационные технологии обучения и воспитания.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Мастер-класс по лепке из глины воспитателя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Бушмановой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И.О.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тему: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«Рязанский колокольчик»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РАБОЧИЙ СТОЛ\МЕТОДИЧЕСКАЯ РАБОТА\2020-2021 уч.г\Мастер-класс Бушмановой ИО\МК БУШМАНОВОЙ\IMG_20210414_132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745817" cy="5059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РАБОЧИЙ СТОЛ\МЕТОДИЧЕСКАЯ РАБОТА\2020-2021 уч.г\Мастер-класс Бушмановой ИО\МК БУШМАНОВОЙ\IMG_20210414_1321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4114800" cy="3086100"/>
          </a:xfrm>
          <a:prstGeom prst="rect">
            <a:avLst/>
          </a:prstGeom>
          <a:noFill/>
        </p:spPr>
      </p:pic>
      <p:pic>
        <p:nvPicPr>
          <p:cNvPr id="1027" name="Picture 3" descr="C:\Users\Admin\Desktop\РАБОЧИЙ СТОЛ\МЕТОДИЧЕСКАЯ РАБОТА\2020-2021 уч.г\Мастер-класс Бушмановой ИО\МК БУШМАНОВОЙ\IMG_20210414_1337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8600"/>
            <a:ext cx="4194572" cy="5592763"/>
          </a:xfrm>
          <a:prstGeom prst="rect">
            <a:avLst/>
          </a:prstGeom>
          <a:noFill/>
        </p:spPr>
      </p:pic>
      <p:pic>
        <p:nvPicPr>
          <p:cNvPr id="1028" name="Picture 4" descr="C:\Users\Admin\Desktop\РАБОЧИЙ СТОЛ\МЕТОДИЧЕСКАЯ РАБОТА\2020-2021 уч.г\Мастер-класс Бушмановой ИО\МК БУШМАНОВОЙ\IMG_20210414_134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352800"/>
            <a:ext cx="4419600" cy="331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1.6 ОТКРЫТЫЕ ПРОСМОТРЫ ОБРАЗОВАТЕЛЬНОЙ ПЕДАГОГИЧЕСКОЙ ДЕЯТЕЛЬНОСТИ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Есенинские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Осенины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,  Праздник осени.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Admin\Desktop\РАБОЧИЙ СТОЛ\МЕТОДИЧЕСКАЯ РАБОТА\2020-2021 уч.г\осенние развлечения 2020\2 мл гр.А  осень и новый год 2020\осень 2020\SAM_1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9066" y="4191000"/>
            <a:ext cx="4334934" cy="243840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4343400" cy="244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Семенова Фото Праздники 20-21\ОсеньХарькина\20201027_093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295400"/>
            <a:ext cx="5715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Семенова Фото Праздники 20-21\осень Шидейкина 20\IMG_20201023_0951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4470400" cy="3352800"/>
          </a:xfrm>
          <a:prstGeom prst="rect">
            <a:avLst/>
          </a:prstGeom>
          <a:noFill/>
        </p:spPr>
      </p:pic>
      <p:pic>
        <p:nvPicPr>
          <p:cNvPr id="3075" name="Picture 3" descr="C:\Users\Admin\Desktop\Семенова Фото Праздники 20-21\ОсеньХарькина\20201027_0941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766457"/>
            <a:ext cx="5540881" cy="3091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pPr fontAlgn="t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Посвящение ребят старшей группы «А»в</a:t>
            </a:r>
            <a:r>
              <a:rPr lang="ru-RU" sz="2600" dirty="0" smtClean="0"/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природоохранный социально-образовательные проект  </a:t>
            </a:r>
            <a:br>
              <a:rPr lang="ru-RU" sz="2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дошколята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600" dirty="0"/>
          </a:p>
        </p:txBody>
      </p:sp>
      <p:pic>
        <p:nvPicPr>
          <p:cNvPr id="1026" name="Picture 2" descr="C:\Users\Admin\Desktop\РАБОЧИЙ СТОЛ\МЕТОДИЧЕСКАЯ РАБОТА\2020-2021 уч.г\Посвящение в эколята\IMG_20201026_105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71600"/>
            <a:ext cx="71120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Новый год 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4400"/>
            <a:ext cx="44958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dmin\Desktop\РАБОЧИЙ СТОЛ\МЕТОДИЧЕСКАЯ РАБОТА\2020-2021 уч.г\новый год 2020г\1 мл.Б новый год 2020\IMG_20201229_090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657600"/>
            <a:ext cx="4084109" cy="3063082"/>
          </a:xfrm>
          <a:prstGeom prst="rect">
            <a:avLst/>
          </a:prstGeom>
          <a:noFill/>
        </p:spPr>
      </p:pic>
      <p:pic>
        <p:nvPicPr>
          <p:cNvPr id="1027" name="Picture 3" descr="C:\Users\Admin\Desktop\РАБОЧИЙ СТОЛ\МЕТОДИЧЕСКАЯ РАБОТА\2020-2021 уч.г\новый год 2020г\2 младшая гр. новый год 2020г\IMG_20201229_095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05200"/>
            <a:ext cx="4267200" cy="3200400"/>
          </a:xfrm>
          <a:prstGeom prst="rect">
            <a:avLst/>
          </a:prstGeom>
          <a:noFill/>
        </p:spPr>
      </p:pic>
      <p:pic>
        <p:nvPicPr>
          <p:cNvPr id="7" name="Picture 3" descr="C:\Users\Admin\Desktop\РАБОЧИЙ СТОЛ\МЕТОДИЧЕСКАЯ РАБОТА\2020-2021 уч.г\новый год 2020г\подг.гр.А новый год 2020\IMG_20201224_1125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83820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Admin\Desktop\РАБОЧИЙ СТОЛ\МЕТОДИЧЕСКАЯ РАБОТА\2020-2021 уч.г\новый год 2020г\подгот.гр.Б новый год 2020\IMG_20201229_114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038600" cy="3028950"/>
          </a:xfrm>
          <a:prstGeom prst="rect">
            <a:avLst/>
          </a:prstGeom>
          <a:noFill/>
        </p:spPr>
      </p:pic>
      <p:pic>
        <p:nvPicPr>
          <p:cNvPr id="2053" name="Picture 5" descr="C:\Users\Admin\Desktop\РАБОЧИЙ СТОЛ\МЕТОДИЧЕСКАЯ РАБОТА\2020-2021 уч.г\новый год 2020г\разновозрастн\IMG_20201225_093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276600"/>
            <a:ext cx="4064000" cy="3048000"/>
          </a:xfrm>
          <a:prstGeom prst="rect">
            <a:avLst/>
          </a:prstGeom>
          <a:noFill/>
        </p:spPr>
      </p:pic>
      <p:pic>
        <p:nvPicPr>
          <p:cNvPr id="2055" name="Picture 7" descr="C:\Users\Admin\Desktop\РАБОЧИЙ СТОЛ\МЕТОДИЧЕСКАЯ РАБОТА\2020-2021 уч.г\новый год 2020г\Средняя А новый год 2020\IMG_20201228_093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2400"/>
            <a:ext cx="4038600" cy="3028950"/>
          </a:xfrm>
          <a:prstGeom prst="rect">
            <a:avLst/>
          </a:prstGeom>
          <a:noFill/>
        </p:spPr>
      </p:pic>
      <p:pic>
        <p:nvPicPr>
          <p:cNvPr id="2056" name="Picture 8" descr="C:\Users\Admin\Desktop\РАБОЧИЙ СТОЛ\МЕТОДИЧЕСКАЯ РАБОТА\2020-2021 уч.г\новый год 2020г\средняя гр.Б новый год 2020\IMG_20201228_1025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276600"/>
            <a:ext cx="4292600" cy="3219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РАБОЧИЙ СТОЛ\МЕТОДИЧЕСКАЯ РАБОТА\2020-2021 уч.г\новый год 2020г\Старшая гр.Б новый год 2020\IMG_20201225_112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3855508" cy="2891631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1" y="314324"/>
            <a:ext cx="4724399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200400"/>
            <a:ext cx="62484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Открытый просмотр образовательной области «Социально-коммуникативное развитие», «Познавательное развитие»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Admin\Desktop\РАБОЧИЙ СТОЛ\МЕТОДИЧЕСКАЯ РАБОТА\2020-2021 уч.г\открытое занятие казенновой сн\открытое занятие Казеннова СН\SAM_1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4334934" cy="2438400"/>
          </a:xfrm>
          <a:prstGeom prst="rect">
            <a:avLst/>
          </a:prstGeom>
          <a:noFill/>
        </p:spPr>
      </p:pic>
      <p:pic>
        <p:nvPicPr>
          <p:cNvPr id="5125" name="Picture 5" descr="C:\Users\Admin\Desktop\РАБОЧИЙ СТОЛ\МЕТОДИЧЕСКАЯ РАБОТА\2020-2021 уч.г\Открытое занятие Полякова ВГ\открытое занятие Полякова ВГ\SAM_1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334934" cy="2438400"/>
          </a:xfrm>
          <a:prstGeom prst="rect">
            <a:avLst/>
          </a:prstGeom>
          <a:noFill/>
        </p:spPr>
      </p:pic>
      <p:pic>
        <p:nvPicPr>
          <p:cNvPr id="5126" name="Picture 6" descr="C:\Users\Admin\Desktop\РАБОЧИЙ СТОЛ\МЕТОДИЧЕСКАЯ РАБОТА\2020-2021 уч.г\Открытое занятие Сорокина ЖВ\открытое занятие Сорокина ЖВ\SAM_1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657600"/>
            <a:ext cx="5147733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РАБОЧИЙ СТОЛ\МЕТОДИЧЕСКАЯ РАБОТА\2020-2021 уч.г\Открытое занятие Понер ОВ\IMG_20210331_095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3400"/>
            <a:ext cx="4334934" cy="2438400"/>
          </a:xfrm>
          <a:prstGeom prst="rect">
            <a:avLst/>
          </a:prstGeom>
          <a:noFill/>
        </p:spPr>
      </p:pic>
      <p:pic>
        <p:nvPicPr>
          <p:cNvPr id="1026" name="Picture 2" descr="C:\Users\Admin\Desktop\РАБОЧИЙ СТОЛ\МЕТОДИЧЕСКАЯ РАБОТА\2020-2021 уч.г\IMG-20210521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76600"/>
            <a:ext cx="4191000" cy="3143250"/>
          </a:xfrm>
          <a:prstGeom prst="rect">
            <a:avLst/>
          </a:prstGeom>
          <a:noFill/>
        </p:spPr>
      </p:pic>
      <p:pic>
        <p:nvPicPr>
          <p:cNvPr id="1027" name="Picture 3" descr="C:\Users\Admin\Desktop\РАБОЧИЙ СТОЛ\МЕТОДИЧЕСКАЯ РАБОТА\2020-2021 уч.г\IMG-20210524-WA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57200"/>
            <a:ext cx="42291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85000" lnSpcReduction="20000"/>
          </a:bodyPr>
          <a:lstStyle/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Внедрять разнообразные формы сотрудничества, способствующие развитию конструктивного взаимодействия педагогов и родителей с детьми, обеспечивающее целостное развитие их личности.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Создать условия для развития кадрового потенциала в процессе реализации ФГОС через: использование активных форм методической работы; сетевое взаимодействие; мастер-классы; обучающие семинары; открытие просмотры; участие педагогов в конкурсах; повышение квалификации на курсах, прохождение процедуры аттестации. 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5. Повышение эффективности работы с детьми по нравственно - патриотическому воспитанию детей через приобщение к истории и культуре родного края.</a:t>
            </a:r>
          </a:p>
          <a:p>
            <a:pPr lvl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Праздник «8 марта»</a:t>
            </a:r>
            <a:endParaRPr lang="ru-RU" sz="3200" dirty="0"/>
          </a:p>
        </p:txBody>
      </p:sp>
      <p:pic>
        <p:nvPicPr>
          <p:cNvPr id="22530" name="Picture 2" descr="C:\Users\Admin\Desktop\РАБОЧИЙ СТОЛ\МЕТОДИЧЕСКАЯ РАБОТА\2020-2021 уч.г\8 марта\IMG_20210302_1039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90600"/>
            <a:ext cx="3810000" cy="2857500"/>
          </a:xfrm>
          <a:prstGeom prst="rect">
            <a:avLst/>
          </a:prstGeom>
          <a:noFill/>
        </p:spPr>
      </p:pic>
      <p:pic>
        <p:nvPicPr>
          <p:cNvPr id="22531" name="Picture 3" descr="C:\Users\Admin\Desktop\РАБОЧИЙ СТОЛ\МЕТОДИЧЕСКАЯ РАБОТА\2020-2021 уч.г\8 марта\IMG_20210302_0934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90600"/>
            <a:ext cx="3810000" cy="2857500"/>
          </a:xfrm>
          <a:prstGeom prst="rect">
            <a:avLst/>
          </a:prstGeom>
          <a:noFill/>
        </p:spPr>
      </p:pic>
      <p:pic>
        <p:nvPicPr>
          <p:cNvPr id="22532" name="Picture 4" descr="C:\Users\Admin\Desktop\РАБОЧИЙ СТОЛ\МЕТОДИЧЕСКАЯ РАБОТА\2020-2021 уч.г\8 марта\IMG_20210305_092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886200"/>
            <a:ext cx="39624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Весеннее развлечение</a:t>
            </a:r>
            <a:endParaRPr lang="ru-RU" sz="3200" dirty="0"/>
          </a:p>
        </p:txBody>
      </p:sp>
      <p:pic>
        <p:nvPicPr>
          <p:cNvPr id="23555" name="Picture 3" descr="C:\Users\Admin\Desktop\РАБОЧИЙ СТОЛ\МЕТОДИЧЕСКАЯ РАБОТА\2020-2021 уч.г\вЕСНА 2021\2 МЛ Б\IMG_20210420_0932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8200"/>
            <a:ext cx="3886200" cy="2914650"/>
          </a:xfrm>
          <a:prstGeom prst="rect">
            <a:avLst/>
          </a:prstGeom>
          <a:noFill/>
        </p:spPr>
      </p:pic>
      <p:pic>
        <p:nvPicPr>
          <p:cNvPr id="23556" name="Picture 4" descr="C:\Users\Admin\Desktop\РАБОЧИЙ СТОЛ\МЕТОДИЧЕСКАЯ РАБОТА\2020-2021 уч.г\вЕСНА 2021\Новая папка\IMG_20210415_0917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914400"/>
            <a:ext cx="3810000" cy="2857500"/>
          </a:xfrm>
          <a:prstGeom prst="rect">
            <a:avLst/>
          </a:prstGeom>
          <a:noFill/>
        </p:spPr>
      </p:pic>
      <p:pic>
        <p:nvPicPr>
          <p:cNvPr id="10" name="Picture 2" descr="C:\Users\Admin\Desktop\РАБОЧИЙ СТОЛ\МЕТОДИЧЕСКАЯ РАБОТА\2020-2021 уч.г\вЕСНА 2021\СТАРШ А\IMG_20210429_1009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29050"/>
            <a:ext cx="4038600" cy="3028950"/>
          </a:xfrm>
          <a:prstGeom prst="rect">
            <a:avLst/>
          </a:prstGeom>
          <a:noFill/>
        </p:spPr>
      </p:pic>
      <p:pic>
        <p:nvPicPr>
          <p:cNvPr id="11" name="Picture 3" descr="C:\Users\Admin\Desktop\РАБОЧИЙ СТОЛ\МЕТОДИЧЕСКАЯ РАБОТА\2020-2021 уч.г\вЕСНА 2021\IMG_20210408_092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2905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Admin\Desktop\РАБОЧИЙ СТОЛ\МЕТОДИЧЕСКАЯ РАБОТА\2020-2021 уч.г\вЕСНА 2021\IMG_20210415_1029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038600" cy="3028950"/>
          </a:xfrm>
          <a:prstGeom prst="rect">
            <a:avLst/>
          </a:prstGeom>
          <a:noFill/>
        </p:spPr>
      </p:pic>
      <p:pic>
        <p:nvPicPr>
          <p:cNvPr id="24581" name="Picture 5" descr="C:\Users\Admin\Desktop\РАБОЧИЙ СТОЛ\МЕТОДИЧЕСКАЯ РАБОТА\2020-2021 уч.г\вЕСНА 2021\IMG_20210412_1541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4038600" cy="3028950"/>
          </a:xfrm>
          <a:prstGeom prst="rect">
            <a:avLst/>
          </a:prstGeom>
          <a:noFill/>
        </p:spPr>
      </p:pic>
      <p:pic>
        <p:nvPicPr>
          <p:cNvPr id="4098" name="Picture 2" descr="C:\Users\Admin\Desktop\Семенова Фото Праздники 20-21\КОСМОС и ВЕСНА\IMG-20210414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58340" y="3505200"/>
            <a:ext cx="504063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Литературно-музыкальный вечер «День   Победы»</a:t>
            </a:r>
            <a:endParaRPr lang="ru-RU" sz="3200" dirty="0"/>
          </a:p>
        </p:txBody>
      </p:sp>
      <p:pic>
        <p:nvPicPr>
          <p:cNvPr id="16386" name="Picture 2" descr="C:\Users\Admin\Desktop\РАБОЧИЙ СТОЛ\МЕТОДИЧЕСКАЯ РАБОТА\2020-2021 уч.г\9 МАЯ\ПОДГ Б\IMG_20210430_093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401" y="1524000"/>
            <a:ext cx="5012266" cy="2819400"/>
          </a:xfrm>
          <a:prstGeom prst="rect">
            <a:avLst/>
          </a:prstGeom>
          <a:noFill/>
        </p:spPr>
      </p:pic>
      <p:pic>
        <p:nvPicPr>
          <p:cNvPr id="16387" name="Picture 3" descr="C:\Users\Admin\Desktop\РАБОЧИЙ СТОЛ\МЕТОДИЧЕСКАЯ РАБОТА\2020-2021 уч.г\9 МАЯ\ПОДГ Б\IMG_20210430_0943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339306"/>
            <a:ext cx="4691592" cy="3518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РАБОЧИЙ СТОЛ\МЕТОДИЧЕСКАЯ РАБОТА\2020-2021 уч.г\9 МАЯ\IMG_20210511_1017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66675"/>
            <a:ext cx="5410201" cy="3043239"/>
          </a:xfrm>
          <a:prstGeom prst="rect">
            <a:avLst/>
          </a:prstGeom>
          <a:noFill/>
        </p:spPr>
      </p:pic>
      <p:pic>
        <p:nvPicPr>
          <p:cNvPr id="17411" name="Picture 3" descr="C:\Users\Admin\Desktop\РАБОЧИЙ СТОЛ\МЕТОДИЧЕСКАЯ РАБОТА\2020-2021 уч.г\9 МАЯ\IMG_20210511_1046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1242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u="sng" dirty="0" smtClean="0">
                <a:latin typeface="Times New Roman" pitchFamily="18" charset="0"/>
                <a:cs typeface="Times New Roman" pitchFamily="18" charset="0"/>
              </a:rPr>
              <a:t>1.7.ВЫСТАВКИ, СМОТРЫ, КОНКУРСЫ</a:t>
            </a:r>
            <a:r>
              <a:rPr lang="ru-RU" sz="36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Выставка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«Краски  осени» 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Admin\Desktop\РАБОЧИЙ СТОЛ\МЕТОДИЧЕСКАЯ РАБОТА\2020-2021 уч.г\Конкурс осенние фантазии\IMG_20201007_1421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2362200" cy="3149600"/>
          </a:xfrm>
          <a:prstGeom prst="rect">
            <a:avLst/>
          </a:prstGeom>
          <a:noFill/>
        </p:spPr>
      </p:pic>
      <p:pic>
        <p:nvPicPr>
          <p:cNvPr id="22531" name="Picture 3" descr="C:\Users\Admin\Desktop\РАБОЧИЙ СТОЛ\МЕТОДИЧЕСКАЯ РАБОТА\2020-2021 уч.г\Конкурс осенние фантазии\IMG_20201007_1419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371600"/>
            <a:ext cx="2286000" cy="3048000"/>
          </a:xfrm>
          <a:prstGeom prst="rect">
            <a:avLst/>
          </a:prstGeom>
          <a:noFill/>
        </p:spPr>
      </p:pic>
      <p:pic>
        <p:nvPicPr>
          <p:cNvPr id="7" name="Picture 2" descr="C:\Users\Admin\Desktop\РАБОЧИЙ СТОЛ\МЕТОДИЧЕСКАЯ РАБОТА\2020-2021 уч.г\Конкурс осенние фантазии\IMG_20201007_1418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495800"/>
            <a:ext cx="1771650" cy="2362200"/>
          </a:xfrm>
          <a:prstGeom prst="rect">
            <a:avLst/>
          </a:prstGeom>
          <a:noFill/>
        </p:spPr>
      </p:pic>
      <p:pic>
        <p:nvPicPr>
          <p:cNvPr id="22532" name="Picture 4" descr="C:\Users\Admin\Desktop\РАБОЧИЙ СТОЛ\МЕТОДИЧЕСКАЯ РАБОТА\2020-2021 уч.г\Конкурс осенние фантазии\IMG_20201007_142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1300" y="4419600"/>
            <a:ext cx="1828800" cy="2438400"/>
          </a:xfrm>
          <a:prstGeom prst="rect">
            <a:avLst/>
          </a:prstGeom>
          <a:noFill/>
        </p:spPr>
      </p:pic>
      <p:pic>
        <p:nvPicPr>
          <p:cNvPr id="9" name="Picture 3" descr="C:\Users\Admin\Desktop\РАБОЧИЙ СТОЛ\МЕТОДИЧЕСКАЯ РАБОТА\2020-2021 уч.г\Конкурс осенние фантазии\IMG_20201007_1416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1447800"/>
            <a:ext cx="2057400" cy="2743200"/>
          </a:xfrm>
          <a:prstGeom prst="rect">
            <a:avLst/>
          </a:prstGeom>
          <a:noFill/>
        </p:spPr>
      </p:pic>
      <p:pic>
        <p:nvPicPr>
          <p:cNvPr id="10" name="Picture 4" descr="C:\Users\Admin\Desktop\РАБОЧИЙ СТОЛ\МЕТОДИЧЕСКАЯ РАБОТА\2020-2021 уч.г\Конкурс осенние фантазии\IMG_20201007_1416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0150" y="4419600"/>
            <a:ext cx="1828800" cy="2438400"/>
          </a:xfrm>
          <a:prstGeom prst="rect">
            <a:avLst/>
          </a:prstGeom>
          <a:noFill/>
        </p:spPr>
      </p:pic>
      <p:pic>
        <p:nvPicPr>
          <p:cNvPr id="11" name="Picture 5" descr="C:\Users\Admin\Desktop\РАБОЧИЙ СТОЛ\МЕТОДИЧЕСКАЯ РАБОТА\2020-2021 уч.г\Конкурс осенние фантазии\IMG_20201007_1416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6600" y="4343400"/>
            <a:ext cx="188595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Выставка «Цветочная фантазия» на праздник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«День села Поляны»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\Desktop\РАБОЧИЙ СТОЛ\МЕТОДИЧЕСКАЯ РАБОТА\2020-2021 уч.г\IMG-20210521-WA0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447800"/>
            <a:ext cx="2912324" cy="5173009"/>
          </a:xfrm>
          <a:prstGeom prst="rect">
            <a:avLst/>
          </a:prstGeom>
          <a:noFill/>
        </p:spPr>
      </p:pic>
      <p:pic>
        <p:nvPicPr>
          <p:cNvPr id="2052" name="Picture 4" descr="C:\Users\Admin\Desktop\РАБОЧИЙ СТОЛ\МЕТОДИЧЕСКАЯ РАБОТА\2020-2021 уч.г\IMG-20210521-WA00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3526369" cy="520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РАБОЧИЙ СТОЛ\МЕТОДИЧЕСКАЯ РАБОТА\2020-2021 уч.г\IMG-20210521-WA0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3983236" cy="5310982"/>
          </a:xfrm>
          <a:prstGeom prst="rect">
            <a:avLst/>
          </a:prstGeom>
          <a:noFill/>
        </p:spPr>
      </p:pic>
      <p:pic>
        <p:nvPicPr>
          <p:cNvPr id="3075" name="Picture 3" descr="C:\Users\Admin\Desktop\РАБОЧИЙ СТОЛ\МЕТОДИЧЕСКАЯ РАБОТА\2020-2021 уч.г\IMG-20210521-WA0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1000"/>
            <a:ext cx="3369524" cy="5985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Областная акция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«Мамины рецепты»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esktop\КОНКУРСЫ\Мамины рецепты\Акция мамины рецепты от МБДОУ Полянский детский сад Родничок\Мамины рецепты Алябьев Иван\IMG-20201127-WA0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Admin\Desktop\КОНКУРСЫ\Мамины рецепты\Акция мамины рецепты от МБДОУ Полянский детский сад Родничок\Мамины рецепты Варвара Костикова подг.к шк гр. Б\8. Угощайтесь!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41354"/>
            <a:ext cx="4038600" cy="40436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КОНКУРСЫ\Мамины рецепты\Акция мамины рецепты от МБДОУ Полянский детский сад Родничок\Мамины рецепты Василиса Тимофеева средняя гр Б\IMG_20201115_1431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368800" cy="3276600"/>
          </a:xfrm>
          <a:prstGeom prst="rect">
            <a:avLst/>
          </a:prstGeom>
          <a:noFill/>
        </p:spPr>
      </p:pic>
      <p:pic>
        <p:nvPicPr>
          <p:cNvPr id="2051" name="Picture 3" descr="C:\Users\Admin\Desktop\КОНКУРСЫ\Мамины рецепты\Акция мамины рецепты от МБДОУ Полянский детский сад Родничок\Мамины рецепты Виктория Бугрова подг. к шк.группа А\image (1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48000"/>
            <a:ext cx="4285192" cy="3213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1596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1.ОРГАНИЗАЦИОННО - МЕТОДИЧЕСКАЯ РАБОТА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1.1.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 ПЕДАГОГОВ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983163"/>
          </a:xfrm>
        </p:spPr>
        <p:txBody>
          <a:bodyPr/>
          <a:lstStyle/>
          <a:p>
            <a:pPr algn="ctr" fontAlgn="base">
              <a:buNone/>
            </a:pP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1.1.1 АТТЕСТАЦИЯ ПЕДАГОГОВ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Шидейкина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Е.В.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воспитатель, соответствие занимаемой должности,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сентябрь, 2020г.</a:t>
            </a:r>
          </a:p>
          <a:p>
            <a:pPr algn="ctr" fontAlgn="base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Криканова Г.А.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соответствие занимаемой должности,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октябрь 2020г.</a:t>
            </a:r>
          </a:p>
          <a:p>
            <a:pPr algn="ctr"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3. Завьялова М.В.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инструктор физ.воспитания, соответствие занимаемой должности,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декабрь 2020г.  </a:t>
            </a:r>
            <a:endParaRPr lang="ru-RU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КОНКУРСЫ\Мамины рецепты\Акция мамины рецепты от МБДОУ Полянский детский сад Родничок\Мамины рецепты Гришина Виктория средняя гр.А\20201126_2024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0068"/>
            <a:ext cx="3657600" cy="6502400"/>
          </a:xfrm>
          <a:prstGeom prst="rect">
            <a:avLst/>
          </a:prstGeom>
          <a:noFill/>
        </p:spPr>
      </p:pic>
      <p:pic>
        <p:nvPicPr>
          <p:cNvPr id="3075" name="Picture 3" descr="C:\Users\Admin\Desktop\КОНКУРСЫ\Мамины рецепты\Акция мамины рецепты от МБДОУ Полянский детский сад Родничок\Мамины рецепты Даниил Попович разновозр.гр\3.Сырники очень вкусны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1728" y="1981200"/>
            <a:ext cx="4842272" cy="3228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КОНКУРСЫ\Мамины рецепты\Акция мамины рецепты от МБДОУ Полянский детский сад Родничок\Мамины рецепты Даниила Симкина подг.к.шк.гр. А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601" y="457200"/>
            <a:ext cx="4309999" cy="2743200"/>
          </a:xfrm>
          <a:prstGeom prst="rect">
            <a:avLst/>
          </a:prstGeom>
          <a:noFill/>
        </p:spPr>
      </p:pic>
      <p:pic>
        <p:nvPicPr>
          <p:cNvPr id="4099" name="Picture 3" descr="C:\Users\Admin\Desktop\КОНКУРСЫ\Мамины рецепты\Акция мамины рецепты от МБДОУ Полянский детский сад Родничок\Мамины рецепты Еремина Алиса подг.к.шк.группа А\image (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533400"/>
            <a:ext cx="4194572" cy="5592763"/>
          </a:xfrm>
          <a:prstGeom prst="rect">
            <a:avLst/>
          </a:prstGeom>
          <a:noFill/>
        </p:spPr>
      </p:pic>
      <p:pic>
        <p:nvPicPr>
          <p:cNvPr id="4100" name="Picture 4" descr="C:\Users\Admin\Desktop\КОНКУРСЫ\Мамины рецепты\Акция мамины рецепты от МБДОУ Полянский детский сад Родничок\Мамины Рецепты Кисилева Екатерина 1 мл.гр\RSCN1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76600"/>
            <a:ext cx="4290484" cy="3217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КОНКУРСЫ\Мамины рецепты\Акция мамины рецепты от МБДОУ Полянский детский сад Родничок\Мамины рецепты Пантелеева Анастасия разновозр.гр\7.Вот такой получился субботний ужин!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366022" cy="5821363"/>
          </a:xfrm>
          <a:prstGeom prst="rect">
            <a:avLst/>
          </a:prstGeom>
          <a:noFill/>
        </p:spPr>
      </p:pic>
      <p:pic>
        <p:nvPicPr>
          <p:cNvPr id="7171" name="Picture 3" descr="C:\Users\Admin\Desktop\КОНКУРСЫ\Мамины рецепты\Акция мамины рецепты от МБДОУ Полянский детский сад Родничок\Мамины рецепты Плаксина Мария подг.к шк.гр А\image (5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978" y="228600"/>
            <a:ext cx="4366022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dmin\Desktop\КОНКУРСЫ\Мамины рецепты\Акция мамины рецепты от МБДОУ Полянский детский сад Родничок\Мамины рецепты Соколова Соня средняя гр.А\IMG-20201124-WA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267200" cy="3200400"/>
          </a:xfrm>
          <a:prstGeom prst="rect">
            <a:avLst/>
          </a:prstGeom>
          <a:noFill/>
        </p:spPr>
      </p:pic>
      <p:pic>
        <p:nvPicPr>
          <p:cNvPr id="9220" name="Picture 4" descr="C:\Users\Admin\Desktop\КОНКУРСЫ\Мамины рецепты\Акция мамины рецепты от МБДОУ Полянский детский сад Родничок\Мамины рецепты Урбах Кирилл\IMG-20201124-WA00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52400"/>
            <a:ext cx="4345336" cy="3942838"/>
          </a:xfrm>
          <a:prstGeom prst="rect">
            <a:avLst/>
          </a:prstGeom>
          <a:noFill/>
        </p:spPr>
      </p:pic>
      <p:pic>
        <p:nvPicPr>
          <p:cNvPr id="9221" name="Picture 5" descr="C:\Users\Admin\Desktop\КОНКУРСЫ\Мамины рецепты\Акция мамины рецепты от МБДОУ Полянский детский сад Родничок\Мамины рецепты Шеховцов Андрей средняя гр. Б\IMG-20201124-WA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429000"/>
            <a:ext cx="436880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КОНКУРСЫ\Мамины рецепты\Акция мамины рецепты от МБДОУ Полянский детский сад Родничок\Мамины рецепты Чурсина Вероника\IMG-20201126-WA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4308872" cy="5745163"/>
          </a:xfrm>
          <a:prstGeom prst="rect">
            <a:avLst/>
          </a:prstGeom>
          <a:noFill/>
        </p:spPr>
      </p:pic>
      <p:pic>
        <p:nvPicPr>
          <p:cNvPr id="10243" name="Picture 3" descr="C:\Users\Admin\Desktop\КОНКУРСЫ\Мамины рецепты\Акция мамины рецепты от МБДОУ Полянский детский сад Родничок\Мамины рецепты Шабанов Рустам\9. Какой красивый омлет получился.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226" y="1219200"/>
            <a:ext cx="4144107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КОНКУРСЫ\Мамины рецепты\Акция мамины рецепты от МБДОУ Полянский детский сад Родничок\Мамины рецепты Самылкина Кира 1 мл.гр\IMG-20201126-WA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480322" cy="5973763"/>
          </a:xfrm>
          <a:prstGeom prst="rect">
            <a:avLst/>
          </a:prstGeom>
          <a:noFill/>
        </p:spPr>
      </p:pic>
      <p:pic>
        <p:nvPicPr>
          <p:cNvPr id="8195" name="Picture 3" descr="C:\Users\Admin\Desktop\КОНКУРСЫ\Мамины рецепты\Акция мамины рецепты от МБДОУ Полянский детский сад Родничок\Мамины рецепты Саруханян Виктория подг.к.шк.гр.Б\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128" y="304800"/>
            <a:ext cx="4308872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КОНКУРСЫ\Мамины рецепты\Акция мамины рецепты от МБДОУ Полянский детский сад Родничок\Мамины рецепты Ожерельева Ульяна\IMG-20201125-WA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419600" cy="5892800"/>
          </a:xfrm>
          <a:prstGeom prst="rect">
            <a:avLst/>
          </a:prstGeom>
          <a:noFill/>
        </p:spPr>
      </p:pic>
      <p:pic>
        <p:nvPicPr>
          <p:cNvPr id="6147" name="Picture 3" descr="C:\Users\Admin\Desktop\КОНКУРСЫ\Мамины рецепты\Акция мамины рецепты от МБДОУ Полянский детский сад Родничок\Мамины рецепты от сестер Воробьевых разновозрастная гр\12. Маме понравилось! Папа, убирай фотоаппарат, иди скорее ужинать, а то остынет!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04800"/>
            <a:ext cx="3844376" cy="6422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КОНКУРСЫ\Мамины рецепты\Акция мамины рецепты от МБДОУ Полянский детский сад Родничок\Мамины рецепты Коротченко Дарья Средняя гр А\IMG_20201125_2109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267200" cy="3200400"/>
          </a:xfrm>
          <a:prstGeom prst="rect">
            <a:avLst/>
          </a:prstGeom>
          <a:noFill/>
        </p:spPr>
      </p:pic>
      <p:pic>
        <p:nvPicPr>
          <p:cNvPr id="5123" name="Picture 3" descr="C:\Users\Admin\Desktop\КОНКУРСЫ\Мамины рецепты\Акция мамины рецепты от МБДОУ Полянский детский сад Родничок\Мамины рецепты Мария Кочеткова подг.к школе группа Б\5. Можно угостить папу.А мама - фотограф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495800" cy="3375739"/>
          </a:xfrm>
          <a:prstGeom prst="rect">
            <a:avLst/>
          </a:prstGeom>
          <a:noFill/>
        </p:spPr>
      </p:pic>
      <p:pic>
        <p:nvPicPr>
          <p:cNvPr id="7" name="Picture 2" descr="C:\Users\Admin\Desktop\КОНКУРСЫ\Мамины рецепты\Акция мамины рецепты от МБДОУ Полянский детский сад Родничок\Мамины рецепты Свиридова Ирина\IMG-20201124-WA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48615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Рождественские посиделки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Семенова Фото Праздники 20-21\РождествПосиделки20\Копия Обрабо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4445732" cy="2889726"/>
          </a:xfrm>
          <a:prstGeom prst="rect">
            <a:avLst/>
          </a:prstGeom>
          <a:noFill/>
        </p:spPr>
      </p:pic>
      <p:pic>
        <p:nvPicPr>
          <p:cNvPr id="6147" name="Picture 3" descr="C:\Users\Admin\Desktop\Семенова Фото Праздники 20-21\РождествПосиделки20\IMG-20210120-WA00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962400"/>
            <a:ext cx="4554614" cy="26903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dmin\Downloads\IMG_20210118_095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8240181" cy="6180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Семенова И.Н.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музыкальный руководитель, высшая квалификационная категория,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декабрь 2020г.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Дасаева Е.В.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руководител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высшая квалификационная категория,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декабрь 2020г.</a:t>
            </a:r>
          </a:p>
          <a:p>
            <a:pPr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Казеннова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С.Н.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высшая квалификационная категория,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декабрь, 2020г.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6397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Выставка рисунков 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«День защитника Отечества»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573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РАБОЧИЙ СТОЛ\МЕТОДИЧЕСКАЯ РАБОТА\2020-2021 уч.г\праздники\IMG_20210219_0922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C:\Users\Admin\Desktop\РАБОЧИЙ СТОЛ\МЕТОДИЧЕСКАЯ РАБОТА\2020-2021 уч.г\праздники\IMG_20210217_1502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378" y="381000"/>
            <a:ext cx="4594622" cy="6126163"/>
          </a:xfrm>
          <a:prstGeom prst="rect">
            <a:avLst/>
          </a:prstGeom>
          <a:noFill/>
        </p:spPr>
      </p:pic>
      <p:pic>
        <p:nvPicPr>
          <p:cNvPr id="9" name="Picture 2" descr="C:\Users\Admin\Desktop\РАБОЧИЙ СТОЛ\МЕТОДИЧЕСКАЯ РАБОТА\2020-2021 уч.г\праздники\IMG_20210219_092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352800"/>
            <a:ext cx="4241800" cy="3181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РАБОЧИЙ СТОЛ\МЕТОДИЧЕСКАЯ РАБОТА\2020-2021 уч.г\праздники\IMG_20210219_142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191000" cy="3143250"/>
          </a:xfrm>
          <a:prstGeom prst="rect">
            <a:avLst/>
          </a:prstGeom>
          <a:noFill/>
        </p:spPr>
      </p:pic>
      <p:pic>
        <p:nvPicPr>
          <p:cNvPr id="4100" name="Picture 4" descr="C:\Users\Admin\Desktop\РАБОЧИЙ СТОЛ\МЕТОДИЧЕСКАЯ РАБОТА\2020-2021 уч.г\праздники\IMG_20210224_142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"/>
            <a:ext cx="4191000" cy="3143250"/>
          </a:xfrm>
          <a:prstGeom prst="rect">
            <a:avLst/>
          </a:prstGeom>
          <a:noFill/>
        </p:spPr>
      </p:pic>
      <p:pic>
        <p:nvPicPr>
          <p:cNvPr id="9" name="Picture 2" descr="C:\Users\Admin\Desktop\РАБОЧИЙ СТОЛ\МЕТОДИЧЕСКАЯ РАБОТА\2020-2021 уч.г\праздники\IMG_20210224_14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4241800" cy="3181350"/>
          </a:xfrm>
          <a:prstGeom prst="rect">
            <a:avLst/>
          </a:prstGeom>
          <a:noFill/>
        </p:spPr>
      </p:pic>
      <p:pic>
        <p:nvPicPr>
          <p:cNvPr id="10" name="Picture 3" descr="C:\Users\Admin\Desktop\РАБОЧИЙ СТОЛ\МЕТОДИЧЕСКАЯ РАБОТА\2020-2021 уч.г\праздники\IMG_20210217_1502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48615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dmin\Desktop\РАБОЧИЙ СТОЛ\МЕТОДИЧЕСКАЯ РАБОТА\2020-2021 уч.г\праздники\IMG_20210219_0922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4194572" cy="5592763"/>
          </a:xfrm>
          <a:prstGeom prst="rect">
            <a:avLst/>
          </a:prstGeom>
          <a:noFill/>
        </p:spPr>
      </p:pic>
      <p:pic>
        <p:nvPicPr>
          <p:cNvPr id="5125" name="Picture 5" descr="C:\Users\Admin\Desktop\РАБОЧИЙ СТОЛ\МЕТОДИЧЕСКАЯ РАБОТА\2020-2021 уч.г\праздники\IMG_20210219_0922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600"/>
            <a:ext cx="4191000" cy="55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Выставка поделок и рисунков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«Мир науки глазами детей»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8" name="Picture 6" descr="C:\Users\Admin\Desktop\РАБОЧИЙ СТОЛ\МЕТОДИЧЕСКАЯ РАБОТА\2020-2021 уч.г\Конкурс науки и технологий\IMG_20210331_1342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3657600" cy="2743200"/>
          </a:xfrm>
          <a:prstGeom prst="rect">
            <a:avLst/>
          </a:prstGeom>
          <a:noFill/>
        </p:spPr>
      </p:pic>
      <p:pic>
        <p:nvPicPr>
          <p:cNvPr id="23559" name="Picture 7" descr="C:\Users\Admin\Desktop\РАБОЧИЙ СТОЛ\МЕТОДИЧЕСКАЯ РАБОТА\2020-2021 уч.г\Конкурс науки и технологий\IMG_20210331_134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0"/>
            <a:ext cx="3886200" cy="2914650"/>
          </a:xfrm>
          <a:prstGeom prst="rect">
            <a:avLst/>
          </a:prstGeom>
          <a:noFill/>
        </p:spPr>
      </p:pic>
      <p:pic>
        <p:nvPicPr>
          <p:cNvPr id="23560" name="Picture 8" descr="C:\Users\Admin\Desktop\РАБОЧИЙ СТОЛ\МЕТОДИЧЕСКАЯ РАБОТА\2020-2021 уч.г\Конкурс науки и технологий\IMG_20210331_134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686" y="914400"/>
            <a:ext cx="43434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РАБОЧИЙ СТОЛ\МЕТОДИЧЕСКАЯ РАБОТА\2020-2021 уч.г\Конкурс науки и технологий\IMG_20210331_1342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3200400" cy="2400300"/>
          </a:xfrm>
          <a:prstGeom prst="rect">
            <a:avLst/>
          </a:prstGeom>
          <a:noFill/>
        </p:spPr>
      </p:pic>
      <p:pic>
        <p:nvPicPr>
          <p:cNvPr id="24579" name="Picture 3" descr="C:\Users\Admin\Desktop\РАБОЧИЙ СТОЛ\МЕТОДИЧЕСКАЯ РАБОТА\2020-2021 уч.г\Конкурс науки и технологий\IMG_20210331_1343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472" y="533400"/>
            <a:ext cx="4400550" cy="5867400"/>
          </a:xfrm>
          <a:prstGeom prst="rect">
            <a:avLst/>
          </a:prstGeom>
          <a:noFill/>
        </p:spPr>
      </p:pic>
      <p:pic>
        <p:nvPicPr>
          <p:cNvPr id="24580" name="Picture 4" descr="C:\Users\Admin\Desktop\РАБОЧИЙ СТОЛ\МЕТОДИЧЕСКАЯ РАБОТА\2020-2021 уч.г\Конкурс науки и технологий\IMG_20210331_134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590800"/>
            <a:ext cx="30861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Конкурс чтецов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«Мой край родной…»,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организованный Поляковой В.Г.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esktop\РАБОЧИЙ СТОЛ\МЕТОДИЧЕСКАЯ РАБОТА\2020-2021 уч.г\IMG-20210402-WA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2909474" cy="5055593"/>
          </a:xfrm>
          <a:prstGeom prst="rect">
            <a:avLst/>
          </a:prstGeom>
          <a:noFill/>
        </p:spPr>
      </p:pic>
      <p:pic>
        <p:nvPicPr>
          <p:cNvPr id="6147" name="Picture 3" descr="C:\Users\Admin\Desktop\РАБОЧИЙ СТОЛ\МЕТОДИЧЕСКАЯ РАБОТА\2020-2021 уч.г\IMG-20210402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295400"/>
            <a:ext cx="3733800" cy="2800350"/>
          </a:xfrm>
          <a:prstGeom prst="rect">
            <a:avLst/>
          </a:prstGeom>
          <a:noFill/>
        </p:spPr>
      </p:pic>
      <p:pic>
        <p:nvPicPr>
          <p:cNvPr id="6148" name="Picture 4" descr="C:\Users\Admin\Desktop\РАБОЧИЙ СТОЛ\МЕТОДИЧЕСКАЯ РАБОТА\2020-2021 уч.г\IMG_20210402_092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599" y="4191000"/>
            <a:ext cx="4470401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Выставка детских рисунков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«Этих дней не смолкнет слава…»</a:t>
            </a:r>
            <a:endParaRPr lang="ru-RU" sz="3200" dirty="0"/>
          </a:p>
        </p:txBody>
      </p:sp>
      <p:pic>
        <p:nvPicPr>
          <p:cNvPr id="18434" name="Picture 2" descr="C:\Users\Admin\Desktop\РАБОЧИЙ СТОЛ\МЕТОДИЧЕСКАЯ РАБОТА\2020-2021 уч.г\9 МАЯ\IMG_20210513_1502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0"/>
            <a:ext cx="3737372" cy="4983163"/>
          </a:xfrm>
          <a:prstGeom prst="rect">
            <a:avLst/>
          </a:prstGeom>
          <a:noFill/>
        </p:spPr>
      </p:pic>
      <p:pic>
        <p:nvPicPr>
          <p:cNvPr id="18435" name="Picture 3" descr="C:\Users\Admin\Desktop\РАБОЧИЙ СТОЛ\МЕТОДИЧЕСКАЯ РАБОТА\2020-2021 уч.г\9 МАЯ\IMG_20210513_1507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71475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РАБОЧИЙ СТОЛ\МЕТОДИЧЕСКАЯ РАБОТА\2020-2021 уч.г\9 МАЯ\IMG_20210513_1505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038600" cy="3028950"/>
          </a:xfrm>
          <a:prstGeom prst="rect">
            <a:avLst/>
          </a:prstGeom>
          <a:noFill/>
        </p:spPr>
      </p:pic>
      <p:pic>
        <p:nvPicPr>
          <p:cNvPr id="19459" name="Picture 3" descr="C:\Users\Admin\Desktop\РАБОЧИЙ СТОЛ\МЕТОДИЧЕСКАЯ РАБОТА\2020-2021 уч.г\9 МАЯ\IMG_20210513_1505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2" descr="C:\Users\Admin\Desktop\РАБОЧИЙ СТОЛ\МЕТОДИЧЕСКАЯ РАБОТА\2020-2021 уч.г\9 МАЯ\IMG_20210513_150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581400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3" descr="C:\Users\Admin\Desktop\РАБОЧИЙ СТОЛ\МЕТОДИЧЕСКАЯ РАБОТА\2020-2021 уч.г\9 МАЯ\IMG_20210513_150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5814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Admin\Desktop\РАБОЧИЙ СТОЛ\МЕТОДИЧЕСКАЯ РАБОТА\2020-2021 уч.г\9 МАЯ\IMG_20210513_1509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400550" cy="5867400"/>
          </a:xfrm>
          <a:prstGeom prst="rect">
            <a:avLst/>
          </a:prstGeom>
          <a:noFill/>
        </p:spPr>
      </p:pic>
      <p:pic>
        <p:nvPicPr>
          <p:cNvPr id="20485" name="Picture 5" descr="C:\Users\Admin\Desktop\РАБОЧИЙ СТОЛ\МЕТОДИЧЕСКАЯ РАБОТА\2020-2021 уч.г\9 МАЯ\IMG_20210513_1509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"/>
            <a:ext cx="4038600" cy="3028950"/>
          </a:xfrm>
          <a:prstGeom prst="rect">
            <a:avLst/>
          </a:prstGeom>
          <a:noFill/>
        </p:spPr>
      </p:pic>
      <p:pic>
        <p:nvPicPr>
          <p:cNvPr id="11" name="Picture 2" descr="C:\Users\Admin\Desktop\РАБОЧИЙ СТОЛ\МЕТОДИЧЕСКАЯ РАБОТА\2020-2021 уч.г\9 МАЯ\IMG_20210513_151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5052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715962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Казеннова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С.Н.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SAM_1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8723489" cy="4906963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Admin\Downloads\IMG-20210512-WA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648200" cy="3486150"/>
          </a:xfrm>
          <a:prstGeom prst="rect">
            <a:avLst/>
          </a:prstGeom>
          <a:noFill/>
        </p:spPr>
      </p:pic>
      <p:pic>
        <p:nvPicPr>
          <p:cNvPr id="21508" name="Picture 4" descr="C:\Users\Admin\Desktop\РАБОЧИЙ СТОЛ\МЕТОДИЧЕСКАЯ РАБОТА\2020-2021 уч.г\9 МАЯ\IMG_20210518_1053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0"/>
            <a:ext cx="4285192" cy="32138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РАБОЧИЙ СТОЛ\МЕТОДИЧЕСКАЯ РАБОТА\2020-2021 уч.г\ГРАМОТЫ\IMG_20210209_082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7325" y="2346325"/>
            <a:ext cx="5156200" cy="3867150"/>
          </a:xfrm>
          <a:prstGeom prst="rect">
            <a:avLst/>
          </a:prstGeom>
          <a:noFill/>
        </p:spPr>
      </p:pic>
      <p:pic>
        <p:nvPicPr>
          <p:cNvPr id="11267" name="Picture 3" descr="C:\Users\Admin\Desktop\РАБОЧИЙ СТОЛ\МЕТОДИЧЕСКАЯ РАБОТА\2020-2021 уч.г\ГРАМОТЫ\IMG_20210209_0831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773237"/>
            <a:ext cx="3813572" cy="50847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" y="152401"/>
            <a:ext cx="8763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Участие воспитанников и педагогов ДОУ в районных и областных  конкурсах: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«Моя мама лучшая на свете»</a:t>
            </a:r>
            <a:endParaRPr lang="ru-RU" sz="3000" i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РАБОЧИЙ СТОЛ\МЕТОДИЧЕСКАЯ РАБОТА\2020-2021 уч.г\ГРАМОТЫ\IMG_20210209_081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85900" y="952500"/>
            <a:ext cx="6400801" cy="4800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«Лучшая новогодняя елочная игрушка»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Admin\Desktop\РАБОЧИЙ СТОЛ\МЕТОДИЧЕСКАЯ РАБОТА\2020-2021 уч.г\ГРАМОТЫ\IMG_20210209_0819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57175" y="1933575"/>
            <a:ext cx="5105399" cy="3829049"/>
          </a:xfrm>
          <a:prstGeom prst="rect">
            <a:avLst/>
          </a:prstGeom>
          <a:noFill/>
        </p:spPr>
      </p:pic>
      <p:pic>
        <p:nvPicPr>
          <p:cNvPr id="12291" name="Picture 3" descr="C:\Users\Admin\Desktop\РАБОЧИЙ СТОЛ\МЕТОДИЧЕСКАЯ РАБОТА\2020-2021 уч.г\ГРАМОТЫ\IMG_20210209_082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22452" y="1949748"/>
            <a:ext cx="5234779" cy="39260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РАБОЧИЙ СТОЛ\МЕТОДИЧЕСКАЯ РАБОТА\2020-2021 уч.г\конкурс новогодняя игрушка\IMG_20201207_1209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3965972" cy="5287963"/>
          </a:xfrm>
          <a:prstGeom prst="rect">
            <a:avLst/>
          </a:prstGeom>
          <a:noFill/>
        </p:spPr>
      </p:pic>
      <p:pic>
        <p:nvPicPr>
          <p:cNvPr id="25603" name="Picture 3" descr="C:\Users\Admin\Desktop\РАБОЧИЙ СТОЛ\МЕТОДИЧЕСКАЯ РАБОТА\2020-2021 уч.г\конкурс новогодняя игрушка\IMG_20201214_1357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048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РАБОЧИЙ СТОЛ\МЕТОДИЧЕСКАЯ РАБОТА\2020-2021 уч.г\конкурс новогодняя игрушка\IMG_20201214_1025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4080272" cy="5440363"/>
          </a:xfrm>
          <a:prstGeom prst="rect">
            <a:avLst/>
          </a:prstGeom>
          <a:noFill/>
        </p:spPr>
      </p:pic>
      <p:pic>
        <p:nvPicPr>
          <p:cNvPr id="26627" name="Picture 3" descr="C:\Users\Admin\Desktop\РАБОЧИЙ СТОЛ\МЕТОДИЧЕСКАЯ РАБОТА\2020-2021 уч.г\конкурс новогодняя игрушка\IMG_20201214_1026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88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РАБОЧИЙ СТОЛ\МЕТОДИЧЕСКАЯ РАБОТА\2020-2021 уч.г\конкурс новогодняя игрушка\IMG_20201207_121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4194572" cy="5592763"/>
          </a:xfrm>
          <a:prstGeom prst="rect">
            <a:avLst/>
          </a:prstGeom>
          <a:noFill/>
        </p:spPr>
      </p:pic>
      <p:pic>
        <p:nvPicPr>
          <p:cNvPr id="27651" name="Picture 3" descr="C:\Users\Admin\Desktop\РАБОЧИЙ СТОЛ\МЕТОДИЧЕСКАЯ РАБОТА\2020-2021 уч.г\конкурс новогодняя игрушка\IMG_20201214_102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57200"/>
            <a:ext cx="4251722" cy="5668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\Desktop\РАБОЧИЙ СТОЛ\МЕТОДИЧЕСКАЯ РАБОТА\2020-2021 уч.г\ГРАМОТЫ\IMG_20210209_082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71798" y="1333797"/>
            <a:ext cx="5793581" cy="4345186"/>
          </a:xfrm>
          <a:prstGeom prst="rect">
            <a:avLst/>
          </a:prstGeom>
          <a:noFill/>
        </p:spPr>
      </p:pic>
      <p:pic>
        <p:nvPicPr>
          <p:cNvPr id="13315" name="Picture 3" descr="C:\Users\Admin\Desktop\РАБОЧИЙ СТОЛ\МЕТОДИЧЕСКАЯ РАБОТА\2020-2021 уч.г\ГРАМОТЫ\IMG_20210209_0834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85800"/>
            <a:ext cx="4308872" cy="5745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ДОМ\ВАТСАП\IMG-20210303-WA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4366022" cy="5821363"/>
          </a:xfrm>
          <a:prstGeom prst="rect">
            <a:avLst/>
          </a:prstGeom>
          <a:noFill/>
        </p:spPr>
      </p:pic>
      <p:pic>
        <p:nvPicPr>
          <p:cNvPr id="1028" name="Picture 4" descr="C:\Users\Admin\Desktop\РАБОЧИЙ СТОЛ\МЕТОДИЧЕСКАЯ РАБОТА\2020-2021 уч.г\ГРАМОТЫ\IMG_20210209_082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76699" y="952500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РАБОЧИЙ СТОЛ\МЕТОДИЧЕСКАЯ РАБОТА\2020-2021 уч.г\ГРАМОТЫ\IMG_20210209_0821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87660" y="1173460"/>
            <a:ext cx="5730081" cy="4297561"/>
          </a:xfrm>
          <a:prstGeom prst="rect">
            <a:avLst/>
          </a:prstGeom>
          <a:noFill/>
        </p:spPr>
      </p:pic>
      <p:pic>
        <p:nvPicPr>
          <p:cNvPr id="14339" name="Picture 3" descr="C:\Users\Admin\Desktop\РАБОЧИЙ СТОЛ\МЕТОДИЧЕСКАЯ РАБОТА\2020-2021 уч.г\ГРАМОТЫ\IMG_20210209_0827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33400"/>
            <a:ext cx="4251722" cy="5668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201030_1334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533400"/>
            <a:ext cx="8148108" cy="6111081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РАБОЧИЙ СТОЛ\МЕТОДИЧЕСКАЯ РАБОТА\2020-2021 уч.г\ГРАМОТЫ\IMG_20210209_0820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03225" y="1317625"/>
            <a:ext cx="5664200" cy="4248150"/>
          </a:xfrm>
          <a:prstGeom prst="rect">
            <a:avLst/>
          </a:prstGeom>
          <a:noFill/>
        </p:spPr>
      </p:pic>
      <p:pic>
        <p:nvPicPr>
          <p:cNvPr id="15363" name="Picture 3" descr="C:\Users\Admin\Desktop\РАБОЧИЙ СТОЛ\МЕТОДИЧЕСКАЯ РАБОТА\2020-2021 уч.г\ГРАМОТЫ\IMG-20210211-WA00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85800"/>
            <a:ext cx="4191000" cy="558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РАБОЧИЙ СТОЛ\МЕТОДИЧЕСКАЯ РАБОТА\2020-2021 уч.г\ГРАМОТЫ\IMG_20210209_0821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1092200" y="965200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РАБОЧИЙ СТОЛ\МЕТОДИЧЕСКАЯ РАБОТА\2020-2021 уч.г\ГРАМОТЫ\IMG_20210209_0820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81001" y="1295400"/>
            <a:ext cx="5486400" cy="4114800"/>
          </a:xfrm>
          <a:prstGeom prst="rect">
            <a:avLst/>
          </a:prstGeom>
          <a:noFill/>
        </p:spPr>
      </p:pic>
      <p:pic>
        <p:nvPicPr>
          <p:cNvPr id="17411" name="Picture 3" descr="C:\Users\Admin\Desktop\РАБОЧИЙ СТОЛ\МЕТОДИЧЕСКАЯ РАБОТА\2020-2021 уч.г\ГРАМОТЫ\IMG_20210209_0840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09600"/>
            <a:ext cx="4137422" cy="5516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«Рождественский подарок»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Admin\Desktop\РАБОЧИЙ СТОЛ\МЕТОДИЧЕСКАЯ РАБОТА\2020-2021 уч.г\ГРАМОТЫ\IMG_20210209_0820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0678" y="1933277"/>
            <a:ext cx="5103021" cy="3827266"/>
          </a:xfrm>
          <a:prstGeom prst="rect">
            <a:avLst/>
          </a:prstGeom>
          <a:noFill/>
        </p:spPr>
      </p:pic>
      <p:pic>
        <p:nvPicPr>
          <p:cNvPr id="18435" name="Picture 3" descr="C:\Users\Admin\Desktop\РАБОЧИЙ СТОЛ\МЕТОДИЧЕСКАЯ РАБОТА\2020-2021 уч.г\ГРАМОТЫ\IMG_20210209_0836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8814" y="1371600"/>
            <a:ext cx="3735586" cy="4980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РАБОЧИЙ СТОЛ\МЕТОДИЧЕСКАЯ РАБОТА\2020-2021 уч.г\ГРАМОТЫ\IMG_20210209_082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1409699" y="10287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Региональный этап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Всероссийского конкурса детского рисунка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latin typeface="Times New Roman" pitchFamily="18" charset="0"/>
                <a:cs typeface="Times New Roman" pitchFamily="18" charset="0"/>
              </a:rPr>
              <a:t>Эколята-друзья</a:t>
            </a: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и защитники природы»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Admin\Desktop\РАБОЧИЙ СТОЛ\МЕТОДИЧЕСКАЯ РАБОТА\2020-2021 уч.г\ГРАМОТЫ\Полянский детский сад Цыбочкин Дмитри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3575841" cy="5198746"/>
          </a:xfrm>
          <a:prstGeom prst="rect">
            <a:avLst/>
          </a:prstGeom>
          <a:noFill/>
        </p:spPr>
      </p:pic>
      <p:pic>
        <p:nvPicPr>
          <p:cNvPr id="20483" name="Picture 3" descr="C:\Users\Admin\Desktop\РАБОЧИЙ СТОЛ\МЕТОДИЧЕСКАЯ РАБОТА\2020-2021 уч.г\ГРАМОТЫ\IMG_20210219_0848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0264" y="16002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dmin\Desktop\РАБОЧИЙ СТОЛ\МЕТОДИЧЕСКАЯ РАБОТА\2020-2021 уч.г\ГРАМОТЫ\Полянский детский сад Родничок Емельянова Татья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4004094" cy="5821363"/>
          </a:xfrm>
          <a:prstGeom prst="rect">
            <a:avLst/>
          </a:prstGeom>
          <a:noFill/>
        </p:spPr>
      </p:pic>
      <p:pic>
        <p:nvPicPr>
          <p:cNvPr id="21507" name="Picture 3" descr="C:\Users\Admin\Desktop\РАБОЧИЙ СТОЛ\МЕТОДИЧЕСКАЯ РАБОТА\2020-2021 уч.г\ГРАМОТЫ\Полянский детский сад Родничок Шидейкин Семен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57200"/>
            <a:ext cx="4004094" cy="5821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 1 МЕСТО в региональном этапе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Всероссийского конкурса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«Воспитатели России» 2020г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836" y="1600200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Users\Admin\Desktop\РАБОЧИЙ СТОЛ\МЕТОДИЧЕСКАЯ РАБОТА\2020-2021 уч.г\Педсовет ноябрь 2020г КРАЕВЕДЕНИЕ\IMG_20201201_1402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2836" y="1600200"/>
            <a:ext cx="37719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 участие в региональном этапе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Всероссийского конкурса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«Воспитатели России» 2020г.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Admin\Desktop\РАБОЧИЙ СТОЛ\МЕТОДИЧЕСКАЯ РАБОТА\2020-2021 уч.г\Педсовет ноябрь 2020г КРАЕВЕДЕНИЕ\IMG_20201201_1401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868936" cy="5158582"/>
          </a:xfrm>
          <a:prstGeom prst="rect">
            <a:avLst/>
          </a:prstGeom>
          <a:noFill/>
        </p:spPr>
      </p:pic>
      <p:pic>
        <p:nvPicPr>
          <p:cNvPr id="27651" name="Picture 3" descr="C:\Users\Admin\Desktop\РАБОЧИЙ СТОЛ\МЕТОДИЧЕСКАЯ РАБОТА\2020-2021 уч.г\грамоты награды 2020\IMG_20201130_0816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600199"/>
            <a:ext cx="3865364" cy="5153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 участие в региональном этапе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Всероссийского конкурса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«Воспитатели России» 2020г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28674" name="Picture 2" descr="C:\Users\Admin\Desktop\РАБОЧИЙ СТОЛ\МЕТОДИЧЕСКАЯ РАБОТА\2020-2021 уч.г\Педсовет ноябрь 2020г КРАЕВЕДЕНИЕ\IMG_20201201_1401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868936" cy="5158582"/>
          </a:xfrm>
          <a:prstGeom prst="rect">
            <a:avLst/>
          </a:prstGeom>
          <a:noFill/>
        </p:spPr>
      </p:pic>
      <p:pic>
        <p:nvPicPr>
          <p:cNvPr id="28675" name="Picture 3" descr="C:\Users\Admin\Desktop\РАБОЧИЙ СТОЛ\МЕТОДИЧЕСКАЯ РАБОТА\2020-2021 уч.г\грамоты награды 2020\IMG_20201130_0816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868936" cy="5158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2250</TotalTime>
  <Words>2186</Words>
  <Application>Microsoft Office PowerPoint</Application>
  <PresentationFormat>Экран (4:3)</PresentationFormat>
  <Paragraphs>221</Paragraphs>
  <Slides>112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3" baseType="lpstr">
      <vt:lpstr>Office Theme</vt:lpstr>
      <vt:lpstr>Итоговый педагогический совет «Реализация основных задач работы МБДОУ «Полянский детский сад «Родничок» общеразвивающего вида  за 2020-2021 уч.г.»</vt:lpstr>
      <vt:lpstr>Повестка:</vt:lpstr>
      <vt:lpstr>Слайд 3</vt:lpstr>
      <vt:lpstr>Задачи педагогического коллектива  на 2020-2021 учебный год </vt:lpstr>
      <vt:lpstr>Слайд 5</vt:lpstr>
      <vt:lpstr>1.ОРГАНИЗАЦИОННО - МЕТОДИЧЕСКАЯ РАБОТА 1.1. ПОВЫШЕНИЕ КВАЛИФИКАЦИИ ПЕДАГОГОВ   </vt:lpstr>
      <vt:lpstr>Слайд 7</vt:lpstr>
      <vt:lpstr>Казеннова С.Н.</vt:lpstr>
      <vt:lpstr>Слайд 9</vt:lpstr>
      <vt:lpstr>Дасаева Е.В.</vt:lpstr>
      <vt:lpstr>Слайд 11</vt:lpstr>
      <vt:lpstr>1.1.2 Курсы повышения квалификации педагогов ДОУ</vt:lpstr>
      <vt:lpstr>Слайд 13</vt:lpstr>
      <vt:lpstr>1.1.3. Планирование работы по самообразованию педагогов</vt:lpstr>
      <vt:lpstr>Слайд 15</vt:lpstr>
      <vt:lpstr>Слайд 16</vt:lpstr>
      <vt:lpstr>1.2. ПЕДАГОГИЧЕСКИЕ СОВЕТЫ </vt:lpstr>
      <vt:lpstr>Слайд 18</vt:lpstr>
      <vt:lpstr>Слайд 19</vt:lpstr>
      <vt:lpstr>Слайд 20</vt:lpstr>
      <vt:lpstr>Слайд 21</vt:lpstr>
      <vt:lpstr>«Познавательно-исследовательская деятельность, как направление развития личности дошкольников» (Новикова Е.В.)</vt:lpstr>
      <vt:lpstr> «Развитие познавательных навыков при реализации программы«Разговор о правильном питании» (Харькина Н.Е.)</vt:lpstr>
      <vt:lpstr>Педагогический совет №4   Итоговый.   </vt:lpstr>
      <vt:lpstr>1.3 СЕМИНАРЫ, СЕМИНАРЫ-ПРАКТИКУМЫ</vt:lpstr>
      <vt:lpstr>«Использование дидактических игр в процессе формирования элементарных математических представлений у детей младшего дошкольного возраста» Малхазян К.Х. </vt:lpstr>
      <vt:lpstr>Слайд 27</vt:lpstr>
      <vt:lpstr>«Родничок» Аукцион  педагогического мастерства  «Родные истоки»  </vt:lpstr>
      <vt:lpstr>«Инновационный подход к патриотическому воспитанию дошкольников через организацию совместной работы с семьями воспитанников» Полякова В.Г. </vt:lpstr>
      <vt:lpstr>Слайд 30</vt:lpstr>
      <vt:lpstr>«Народные ремесла Рязанского края в работе с детьми дошкольного возраста» Бушманова И.О.</vt:lpstr>
      <vt:lpstr>Слайд 32</vt:lpstr>
      <vt:lpstr>«Развитие музыкальных способностей детей посредством интерактивных музыкально- дидактических  народных  игр через организацию совместной работы с семьей». Дасаева Е.В. </vt:lpstr>
      <vt:lpstr> «НЕДЕЛЯ  ПСИХОЛОГИИ»  25 -29 января 2021 года (старший  возраст)  </vt:lpstr>
      <vt:lpstr>«Неделя психологии»</vt:lpstr>
      <vt:lpstr>Слайд 36</vt:lpstr>
      <vt:lpstr>Слайд 37</vt:lpstr>
      <vt:lpstr>  1.4 МАСТЕР-КЛАСС Малхазян К.Х.:«Вторая жизнь ненужных вещей»  </vt:lpstr>
      <vt:lpstr>Слайд 39</vt:lpstr>
      <vt:lpstr>Мастер-класс по лепке из глины воспитателя Бушмановой И.О.  на тему:  «Рязанский колокольчик»</vt:lpstr>
      <vt:lpstr>Слайд 41</vt:lpstr>
      <vt:lpstr>1.6 ОТКРЫТЫЕ ПРОСМОТРЫ ОБРАЗОВАТЕЛЬНОЙ ПЕДАГОГИЧЕСКОЙ ДЕЯТЕЛЬНОСТИ  Есенинские Осенины ,  Праздник осени.  </vt:lpstr>
      <vt:lpstr>Слайд 43</vt:lpstr>
      <vt:lpstr>Посвящение ребят старшей группы «А»в природоохранный социально-образовательные проект   «Эколята-дошколята»</vt:lpstr>
      <vt:lpstr>Новый год  </vt:lpstr>
      <vt:lpstr>Слайд 46</vt:lpstr>
      <vt:lpstr>Слайд 47</vt:lpstr>
      <vt:lpstr>Открытый просмотр образовательной области «Социально-коммуникативное развитие», «Познавательное развитие»</vt:lpstr>
      <vt:lpstr>Слайд 49</vt:lpstr>
      <vt:lpstr>Праздник «8 марта»</vt:lpstr>
      <vt:lpstr>Весеннее развлечение</vt:lpstr>
      <vt:lpstr>Слайд 52</vt:lpstr>
      <vt:lpstr>Литературно-музыкальный вечер «День   Победы»</vt:lpstr>
      <vt:lpstr>Слайд 54</vt:lpstr>
      <vt:lpstr>  1.7.ВЫСТАВКИ, СМОТРЫ, КОНКУРСЫ.  Выставка  «Краски  осени»  </vt:lpstr>
      <vt:lpstr>Выставка «Цветочная фантазия» на праздник  «День села Поляны» </vt:lpstr>
      <vt:lpstr>Слайд 57</vt:lpstr>
      <vt:lpstr>Областная акция  «Мамины рецепты»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Рождественские посиделки</vt:lpstr>
      <vt:lpstr>Слайд 69</vt:lpstr>
      <vt:lpstr>Выставка рисунков   «День защитника Отечества»</vt:lpstr>
      <vt:lpstr>Слайд 71</vt:lpstr>
      <vt:lpstr>Слайд 72</vt:lpstr>
      <vt:lpstr>Слайд 73</vt:lpstr>
      <vt:lpstr>Выставка поделок и рисунков  «Мир науки глазами детей»</vt:lpstr>
      <vt:lpstr>Слайд 75</vt:lpstr>
      <vt:lpstr>Конкурс чтецов  «Мой край родной…», организованный Поляковой В.Г.</vt:lpstr>
      <vt:lpstr>Выставка детских рисунков  «Этих дней не смолкнет слава…»</vt:lpstr>
      <vt:lpstr>Слайд 78</vt:lpstr>
      <vt:lpstr>Слайд 79</vt:lpstr>
      <vt:lpstr>Слайд 80</vt:lpstr>
      <vt:lpstr>Слайд 81</vt:lpstr>
      <vt:lpstr>Слайд 82</vt:lpstr>
      <vt:lpstr>«Лучшая новогодняя елочная игрушка»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«Рождественский подарок»</vt:lpstr>
      <vt:lpstr>Слайд 94</vt:lpstr>
      <vt:lpstr>Региональный этап  Всероссийского конкурса детского рисунка  «Эколята-друзья и защитники природы»</vt:lpstr>
      <vt:lpstr>Слайд 96</vt:lpstr>
      <vt:lpstr>За 1 МЕСТО в региональном этапеVIII Всероссийского конкурса  «Воспитатели России» 2020г.</vt:lpstr>
      <vt:lpstr>За участие в региональном этапеVIII Всероссийского конкурса  «Воспитатели России» 2020г.</vt:lpstr>
      <vt:lpstr>За участие в региональном этапеVIII Всероссийского конкурса  «Воспитатели России» 2020г.</vt:lpstr>
      <vt:lpstr>Знак  Губернатора Рязанской области  «125 лет со дня рождения Сергея Есенина»</vt:lpstr>
      <vt:lpstr>Участие в районной выставке рисунков «Год  Науки и Технологий»</vt:lpstr>
      <vt:lpstr>Участие в муниципальном этапе конкурса профессионального мастерства «Воспитатель года-2021»</vt:lpstr>
      <vt:lpstr>Участие педагогов ДОУ в областном проекте «Ресурсного центра профилактики социального сиротства» «Воспитание без насилия»  </vt:lpstr>
      <vt:lpstr>Слайд 104</vt:lpstr>
      <vt:lpstr>Слайд 105</vt:lpstr>
      <vt:lpstr>Слайд 106</vt:lpstr>
      <vt:lpstr>Участие педагогов ДОУ в вебинарах, городских и областных семинарах  </vt:lpstr>
      <vt:lpstr>Слайд 108</vt:lpstr>
      <vt:lpstr>Мониторинг освоения ООП ДО за 2020-2021 уч.год</vt:lpstr>
      <vt:lpstr>Слайд 110</vt:lpstr>
      <vt:lpstr>Слайд 111</vt:lpstr>
      <vt:lpstr>Слайд 112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25</cp:revision>
  <dcterms:created xsi:type="dcterms:W3CDTF">2006-08-16T00:00:00Z</dcterms:created>
  <dcterms:modified xsi:type="dcterms:W3CDTF">2021-05-25T09:46:15Z</dcterms:modified>
</cp:coreProperties>
</file>