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09" r:id="rId3"/>
    <p:sldId id="257" r:id="rId4"/>
    <p:sldId id="258" r:id="rId5"/>
    <p:sldId id="305" r:id="rId6"/>
    <p:sldId id="260" r:id="rId7"/>
    <p:sldId id="306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307" r:id="rId17"/>
    <p:sldId id="308" r:id="rId18"/>
    <p:sldId id="271" r:id="rId19"/>
    <p:sldId id="272" r:id="rId20"/>
    <p:sldId id="273" r:id="rId21"/>
    <p:sldId id="274" r:id="rId22"/>
    <p:sldId id="275" r:id="rId23"/>
    <p:sldId id="276" r:id="rId24"/>
    <p:sldId id="289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300" r:id="rId33"/>
    <p:sldId id="30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FC566-E30D-4405-BA2F-07BD04997224}" type="datetimeFigureOut">
              <a:rPr lang="ru-RU" smtClean="0"/>
              <a:pPr/>
              <a:t>17.06.2021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C860B-341B-4744-A10E-08F39CDDB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286000"/>
            <a:ext cx="8077200" cy="2155825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latin typeface="Times New Roman" pitchFamily="18" charset="0"/>
                <a:cs typeface="Times New Roman" pitchFamily="18" charset="0"/>
              </a:rPr>
              <a:t>ГОДОВОЙ  ПЛАН РАБОТЫ</a:t>
            </a:r>
            <a:br>
              <a:rPr lang="ru-RU" sz="5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МБДОУ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«Полянский детский сад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«Родничок»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вида»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на 2020-2021 учебный год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56260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20. 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Формирование культурно-гигиенических навыков посредством народной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А.А.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Велькина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«ФЭМП для детей дошкольного возраста».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Е.М.Левочкина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22.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«Здоровый образ жизни».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Е.В.Новикова  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23.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«Основы безопасности в дошкольном возрасте».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Н.Е.Харькина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24.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«Развитие речи детей дошкольного возраста по средством пересказа».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Л.В.Володина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56260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1.2. ПЕДАГОГИЧЕСКИЕ СОВЕТЫ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35563"/>
          </a:xfrm>
        </p:spPr>
        <p:txBody>
          <a:bodyPr>
            <a:normAutofit fontScale="70000" lnSpcReduction="20000"/>
          </a:bodyPr>
          <a:lstStyle/>
          <a:p>
            <a:pPr algn="ctr" fontAlgn="base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Установочный педагогический совет №1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1.Итоги летней оздоровительной работы 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2.Об инструкции по охране жизни и здоровья детей.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3.Готовность к новому учебному году: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Утверждение годового плана работы на 2020-2021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и оформление (ведение документации)  предметно-развивающей среды в группах по зонам развития игровым оборудованиям, пособиями, развивающим материалом и т.п. к новому учебному году.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расписания НОД воспитательно-образовательного процесса в ДОУ на 2020-2021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расписания работы специалистов.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Утверждение и корректировка рабочих программ педагогов.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Заведующий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Гребенкина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А.А.</a:t>
            </a:r>
          </a:p>
          <a:p>
            <a:pPr fontAlgn="base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 ВМР Горина О.А.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584835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25000" lnSpcReduction="20000"/>
          </a:bodyPr>
          <a:lstStyle/>
          <a:p>
            <a:pPr algn="ctr" fontAlgn="base">
              <a:buNone/>
            </a:pPr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Педагогический совет №2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«Пути и методы реализации приоритетного направления в работе ДОУ» </a:t>
            </a:r>
          </a:p>
          <a:p>
            <a:pPr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Форма поведения: Беседа за круглым столом </a:t>
            </a:r>
          </a:p>
          <a:p>
            <a:pPr lvl="0"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1. «Проблема становления у дошкольников ценностного отношения к культуре и традициям русского народа, к традициям своей  семьи,  родной  стране». «Значимость проведения краеведческой работы в ДОУ»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Горина О.А.</a:t>
            </a:r>
          </a:p>
          <a:p>
            <a:pPr lvl="0"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2. «Создание мини-музеев - неотъемлемая часть воспитания юных патриотов». 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(Семенова И.Н.)</a:t>
            </a:r>
          </a:p>
          <a:p>
            <a:pPr lvl="0"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3. «Воспитание гуманного отношения детей к окружающей среде»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9600" b="1" dirty="0" err="1" smtClean="0">
                <a:latin typeface="Times New Roman" pitchFamily="18" charset="0"/>
                <a:cs typeface="Times New Roman" pitchFamily="18" charset="0"/>
              </a:rPr>
              <a:t>Казеннова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С.Н.) </a:t>
            </a:r>
          </a:p>
          <a:p>
            <a:pPr lvl="0"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4. «Роль художественной литературы в воспитании нравственных качеств дошкольников»</a:t>
            </a:r>
            <a:endParaRPr lang="ru-RU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Ноябрь</a:t>
            </a: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9600" b="1" dirty="0" err="1" smtClean="0">
                <a:latin typeface="Times New Roman" pitchFamily="18" charset="0"/>
                <a:cs typeface="Times New Roman" pitchFamily="18" charset="0"/>
              </a:rPr>
              <a:t>Шидейкина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Е.В.)</a:t>
            </a:r>
          </a:p>
          <a:p>
            <a:pPr lvl="0"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Заведующий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Гребенкина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А.А. Зам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 По ВМР Горина О.А. </a:t>
            </a:r>
          </a:p>
          <a:p>
            <a:pPr algn="ctr">
              <a:buNone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r" fontAlgn="base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5643563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 fontScale="32500" lnSpcReduction="20000"/>
          </a:bodyPr>
          <a:lstStyle/>
          <a:p>
            <a:pPr algn="ctr" fontAlgn="base">
              <a:buNone/>
            </a:pPr>
            <a:r>
              <a:rPr lang="ru-RU" sz="8600" b="1" i="1" dirty="0" smtClean="0">
                <a:latin typeface="Times New Roman" pitchFamily="18" charset="0"/>
                <a:cs typeface="Times New Roman" pitchFamily="18" charset="0"/>
              </a:rPr>
              <a:t>Педагогический совет №3</a:t>
            </a:r>
            <a:endParaRPr lang="ru-RU" sz="8600" dirty="0" smtClean="0"/>
          </a:p>
          <a:p>
            <a:pPr algn="ctr"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«Оптимизация познавательной деятельности детей дошкольного возраста на занятиях» </a:t>
            </a: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1.«Развитие познавательной активности у детей дошкольного возраста».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Горина О.А.</a:t>
            </a:r>
          </a:p>
          <a:p>
            <a:pPr algn="ctr" fontAlgn="base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fontAlgn="base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2.  «Познавательно-исследовательская деятельность, как направление развития личности дошкольников»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(Новикова Е.В.)</a:t>
            </a:r>
          </a:p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3. «Развитие детского интеллекта в процессе развивающей дидактической игры»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(Сорокина Ж.В.) </a:t>
            </a:r>
          </a:p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3. «Развитие музыкальных способностей детей посредством интерактивных музыкально- дидактических  народных  игр через организацию совместной работы с семьей»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(Дасаева Е.В.)  </a:t>
            </a:r>
          </a:p>
          <a:p>
            <a:pPr algn="ctr" fontAlgn="base"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Февраль</a:t>
            </a:r>
          </a:p>
          <a:p>
            <a:pPr algn="ctr" fontAlgn="base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Заведующий </a:t>
            </a: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Гребенкина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А.А.</a:t>
            </a:r>
          </a:p>
          <a:p>
            <a:pPr algn="ctr" fontAlgn="base">
              <a:buNone/>
            </a:pP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. по ВМР Горина О.А., </a:t>
            </a:r>
          </a:p>
          <a:p>
            <a:pPr algn="ctr" fontAlgn="base">
              <a:buNone/>
            </a:pP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 fontScale="25000" lnSpcReduction="20000"/>
          </a:bodyPr>
          <a:lstStyle/>
          <a:p>
            <a:pPr algn="ctr" fontAlgn="base">
              <a:buNone/>
            </a:pPr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Педагогический совет №4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Итоговый.  </a:t>
            </a:r>
          </a:p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« Реализация основных задач работы МБДОУ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»  </a:t>
            </a:r>
          </a:p>
          <a:p>
            <a:pPr lvl="0"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Анализ работы МБДОУ за 2020- 2021 учебный год, о выполнении задач годового плана; </a:t>
            </a:r>
          </a:p>
          <a:p>
            <a:pPr lvl="0"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2. Анализ мониторинга освоения детьми образовательных областей. </a:t>
            </a:r>
          </a:p>
          <a:p>
            <a:pPr lvl="0"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3.Творческие отчеты воспитателей. </a:t>
            </a:r>
          </a:p>
          <a:p>
            <a:pPr lvl="0"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4. О перспективах на 2021-2022 учебный год.</a:t>
            </a:r>
          </a:p>
          <a:p>
            <a:pPr lvl="0"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5.Утверждение плана летней оздоровительной работы. «Здравствуй лето». </a:t>
            </a:r>
          </a:p>
          <a:p>
            <a:pPr lvl="0"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6. Запланированные мероприятия на период ремонтных работ.</a:t>
            </a:r>
          </a:p>
          <a:p>
            <a:pPr algn="ctr" fontAlgn="base"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fontAlgn="base">
              <a:buNone/>
            </a:pP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май</a:t>
            </a:r>
          </a:p>
          <a:p>
            <a:pPr algn="ctr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Заведующий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Гребенкина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А.А.</a:t>
            </a:r>
          </a:p>
          <a:p>
            <a:pPr algn="ctr" fontAlgn="base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 по ВМР Горина О.А.</a:t>
            </a:r>
          </a:p>
          <a:p>
            <a:pPr algn="ctr" fontAlgn="base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Храмшина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И.В., учитель-логопед Рогачева М.Д.</a:t>
            </a:r>
          </a:p>
          <a:p>
            <a:pPr algn="ctr" fontAlgn="base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fontAlgn="base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fontAlgn="base">
              <a:buNone/>
            </a:pPr>
            <a:r>
              <a:rPr lang="ru-RU" sz="6400" dirty="0" smtClean="0"/>
              <a:t> </a:t>
            </a:r>
          </a:p>
          <a:p>
            <a:pPr algn="ctr" fontAlgn="base">
              <a:buNone/>
            </a:pPr>
            <a:r>
              <a:rPr lang="ru-RU" sz="64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1.3 СЕМИНАРЫ, СЕМИНАРЫ-ПРАКТИКУМЫ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algn="ctr" fontAlgn="base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Работа творческих микро – групп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«Математики» 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"Инновационные подходы к развитию математических способностей дошкольников"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1. «Использование дидактических игр в процессе формирования элементарных математических представлений у детей младшего дошкольного возраста»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Малхазян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К.Х.</a:t>
            </a:r>
          </a:p>
          <a:p>
            <a:pPr algn="ctr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«Занимательный материал по формированию у детей дошкольного возраста математических представлений»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Маликова О.А.</a:t>
            </a:r>
          </a:p>
          <a:p>
            <a:pPr algn="ctr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«ФЭМП в ДОУ: традиции и инновации»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Цыганкова И.С.</a:t>
            </a:r>
          </a:p>
          <a:p>
            <a:pPr algn="ctr" fontAlgn="base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ноябрь</a:t>
            </a:r>
          </a:p>
          <a:p>
            <a:pPr algn="ctr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77500" lnSpcReduction="20000"/>
          </a:bodyPr>
          <a:lstStyle/>
          <a:p>
            <a:pPr lvl="8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«Родничок»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Аукцион  педагогического мастерства 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«Родные истоки»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1. «Инновационный подход к патриотическому воспитанию дошкольников через организацию совместной работы с семьями воспитанников»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Полякова В.Г.</a:t>
            </a:r>
          </a:p>
          <a:p>
            <a:pPr algn="ctr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«Пересказ художественных произведений с опорой на картинки, мнемосхемы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мнемотаблицы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Володина Л.В.</a:t>
            </a:r>
          </a:p>
          <a:p>
            <a:pPr algn="ctr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«Литературно- фольклорные досуги»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Дасаева Е.В.</a:t>
            </a:r>
          </a:p>
          <a:p>
            <a:pPr algn="ctr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Январь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5643563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Развивайка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  </a:t>
            </a:r>
          </a:p>
          <a:p>
            <a:pPr algn="ctr" fontAlgn="base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Методический дайджест «Интересуясь  познаем, познавая развиваемся»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1. Современные технологии в работе музыкального руководителя.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Семенова И.Н.</a:t>
            </a:r>
          </a:p>
          <a:p>
            <a:pPr algn="ctr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Различные виды деятельности и использование нестандартного оборудования для развития мелкой моторики рук»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Чернышова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Л.А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  </a:t>
            </a:r>
          </a:p>
          <a:p>
            <a:pPr algn="ctr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«Использование дидактических игр нового поколения для развития сенсорных способностей дошкольников»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Велькина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А.А.</a:t>
            </a: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Март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584835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1.4 МАСТЕР-КЛАСС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35563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1.Малхазян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К.Х.-декабрь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Субботина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С.В.-февраль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3.Бушманова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И.О.-апрель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5643563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1.5 КОНСУЛЬТАЦИИ ДЛЯ ВОСПИТАТЕЛЕ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514350" indent="-514350" algn="ctr" fontAlgn="base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Метеоплощадка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ДОУ как эффективное средство экологического воспитания дошкольников»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По ВМР Горина О.А.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октябрь</a:t>
            </a:r>
          </a:p>
          <a:p>
            <a:pPr marL="514350" indent="-514350" algn="ctr" fontAlgn="base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«Неизведанное рядом в группе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Эколята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ctr" fontAlgn="base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По ВМР Горина О.А.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Казеннова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С.Н.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февраль</a:t>
            </a:r>
          </a:p>
          <a:p>
            <a:pPr algn="ctr" fontAlgn="base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«Правильное питание»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Харькина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Н.Е.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base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6036266"/>
            <a:ext cx="2803525" cy="459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VYOEOfISVE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840827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1.6 ОТКРЫТЫЕ ПРОСМОТРЫ ОБРАЗОВАТЕЛЬНОЙ ПЕДАГОГИЧЕСКОЙ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32500" lnSpcReduction="20000"/>
          </a:bodyPr>
          <a:lstStyle/>
          <a:p>
            <a:pPr fontAlgn="base">
              <a:buNone/>
            </a:pP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Развлечение  «День знаний».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 Музыкальный руководитель, воспитатели, родители, август</a:t>
            </a:r>
          </a:p>
          <a:p>
            <a:pPr algn="ctr" fontAlgn="base"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Есенинские </a:t>
            </a:r>
            <a:r>
              <a:rPr lang="ru-RU" sz="6200" b="1" dirty="0" err="1" smtClean="0">
                <a:latin typeface="Times New Roman" pitchFamily="18" charset="0"/>
                <a:cs typeface="Times New Roman" pitchFamily="18" charset="0"/>
              </a:rPr>
              <a:t>Осенины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 ,  Праздник осени.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октябрьМузыкальный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руководитель, воспитатели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подг.гр</a:t>
            </a: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Открытый просмотр образовательной области «Социально-коммуникативное развитие», «Познавательное развитие»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ноябрь</a:t>
            </a:r>
          </a:p>
          <a:p>
            <a:pPr algn="ctr">
              <a:buNone/>
            </a:pPr>
            <a:r>
              <a:rPr lang="ru-RU" sz="6200" b="1" i="1" dirty="0" err="1" smtClean="0">
                <a:latin typeface="Times New Roman" pitchFamily="18" charset="0"/>
                <a:cs typeface="Times New Roman" pitchFamily="18" charset="0"/>
              </a:rPr>
              <a:t>Казеннова</a:t>
            </a:r>
            <a:r>
              <a:rPr lang="ru-RU" sz="6200" b="1" i="1" dirty="0" smtClean="0">
                <a:latin typeface="Times New Roman" pitchFamily="18" charset="0"/>
                <a:cs typeface="Times New Roman" pitchFamily="18" charset="0"/>
              </a:rPr>
              <a:t> С.Н.</a:t>
            </a:r>
          </a:p>
          <a:p>
            <a:pPr algn="ctr">
              <a:buNone/>
            </a:pPr>
            <a:r>
              <a:rPr lang="ru-RU" sz="6200" b="1" i="1" dirty="0" smtClean="0">
                <a:latin typeface="Times New Roman" pitchFamily="18" charset="0"/>
                <a:cs typeface="Times New Roman" pitchFamily="18" charset="0"/>
              </a:rPr>
              <a:t>Полякова В.Г.</a:t>
            </a:r>
          </a:p>
          <a:p>
            <a:pPr algn="ctr">
              <a:buNone/>
            </a:pPr>
            <a:r>
              <a:rPr lang="ru-RU" sz="6200" b="1" i="1" dirty="0" smtClean="0">
                <a:latin typeface="Times New Roman" pitchFamily="18" charset="0"/>
                <a:cs typeface="Times New Roman" pitchFamily="18" charset="0"/>
              </a:rPr>
              <a:t>Сорокина Ж.В.</a:t>
            </a:r>
          </a:p>
          <a:p>
            <a:pPr algn="ctr" fontAlgn="base"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Праздник «День матери» для </a:t>
            </a:r>
            <a:r>
              <a:rPr lang="ru-RU" sz="6200" b="1" dirty="0" err="1" smtClean="0">
                <a:latin typeface="Times New Roman" pitchFamily="18" charset="0"/>
                <a:cs typeface="Times New Roman" pitchFamily="18" charset="0"/>
              </a:rPr>
              <a:t>подг.гр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. ноябрь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Зам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. По ВМР Горина О.А. Муз. Руководитель Воспитатели  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Подг.гр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base"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Веселый праздник «Новый год»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декабрь Муз. Руководитель Воспитатели всех  возрастных  групп Зам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. По ВМР Горина О.А. </a:t>
            </a:r>
          </a:p>
          <a:p>
            <a:pPr algn="ctr"/>
            <a:endParaRPr lang="ru-RU" sz="6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5643563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62500" lnSpcReduction="20000"/>
          </a:bodyPr>
          <a:lstStyle/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Неделя театра в детском саду.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средних-подготовит.гр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Январь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7.Спортивный праздник    «23 февраля»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февральЗам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 ВМР Горина О.А. Инструктор ФИЗО. 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Совместное с родителями развлечение «Мама, папа, я –спортивная семья» в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старшихгруппах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Инструктор ФИЗО. Заместитель зав. по ВМР Горина О.А. декабрь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Открытые просмотры образовательной области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«Социально-коммуникативное развитие», 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«Познавательное развитие»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Март</a:t>
            </a:r>
          </a:p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Понер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О.В.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Субботина С.В.</a:t>
            </a:r>
          </a:p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Малхазян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К.Х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Праздник «8 марта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март Муз. Руководитель Воспитатели групп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 ВМР  Горина О.А.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Неделя психологии в ДОУ. Январь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Воспитатели групп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 ВМР  Горина О.А., педагог-психолог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Храмшина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И.В.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12.Весеннее развлечение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апрель Муз. Руководитель Воспитатели групп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 ВМР  Горина О.А.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13.День открытых дверей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апрель Весь педагогический персонал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584835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«Неделя творчества и фантазии»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апрельВоспитатели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средних-подготовит.гр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Зам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 ВМР Горина О.А.</a:t>
            </a:r>
          </a:p>
          <a:p>
            <a:pPr algn="ctr" fontAlgn="base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15. «И вновь звенит победный май!»  цикл бесед, организация выставок рисунков.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Апрель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Воспитатели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Старших-подготовительных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 групп Зам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 ВМР Горина О.А. 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Летние Олимпийские игры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май Инструктор ФИЗО. Заместитель зав. по ВМР Горина О.А.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17. Литературно-музыкальный вечер «День   Победы»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май Муз. Руководитель Воспитатели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Старших-подготов.групп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 ВМР Горина О.А. 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18.Выпускной бал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май</a:t>
            </a:r>
          </a:p>
          <a:p>
            <a:pPr algn="ctr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Муз. Руководитель воспитатели Подготовительных групп Зам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 ВМР Горина О.А. 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563880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1.7.ВЫСТАВКИ, СМОТРЫ, КОНКУРСЫ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135563"/>
          </a:xfrm>
        </p:spPr>
        <p:txBody>
          <a:bodyPr>
            <a:noAutofit/>
          </a:bodyPr>
          <a:lstStyle/>
          <a:p>
            <a:pPr marL="514350" indent="-514350" algn="ctr" fontAlgn="base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Выставка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«Краски  осени» </a:t>
            </a:r>
          </a:p>
          <a:p>
            <a:pPr marL="514350" indent="-514350" algn="ctr" fontAlgn="base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октябрь зам. зав. по ВМР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воспитатели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средних-подг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возрастных </a:t>
            </a:r>
          </a:p>
          <a:p>
            <a:pPr marL="514350" indent="-514350" algn="ctr" fontAlgn="base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Конкурс рисунков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«Есенинская Русь»-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старш.и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подг.гр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 fontAlgn="base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.Районный конкурс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«Авторская дидактическая игра» Ноябрь</a:t>
            </a:r>
          </a:p>
          <a:p>
            <a:pPr marL="514350" indent="-51435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Районный конкурс «Мастерская Деда Мороза» </a:t>
            </a:r>
          </a:p>
          <a:p>
            <a:pPr marL="514350" indent="-51435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декабрь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воспитатели всех возрастных групп</a:t>
            </a:r>
          </a:p>
          <a:p>
            <a:pPr marL="514350" indent="-51435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Выставка педагогического мастерства «Мини-музей Родного края 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январь</a:t>
            </a:r>
          </a:p>
          <a:p>
            <a:pPr marL="514350" indent="-51435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6. Неделя психологии в ДОУ январь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 Выставка рисунков «Этот загадочный космос…»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апрель Воспитатели. Родители. Дети,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Зам. зав. по ВМР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Воспитатели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средние,старш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возрастных групп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/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Выставка детских рисунков «Этих дней не смолкнет слава…»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апрель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старш-подг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dirty="0" smtClean="0"/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Фото-выставки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- «Велика страна моя родная», «Спасибо бабушке и деду за их Великую Победу!»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май, все возрастные группы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63880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Работа в методическом кабинете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Autofit/>
          </a:bodyPr>
          <a:lstStyle/>
          <a:p>
            <a:pPr algn="ctr" fontAlgn="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Подбор и  систематизация материалов в методическом кабинете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t">
              <a:buNone/>
            </a:pP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Аналитическая деятельность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1.Мониторинг профессиональных потребностей педагогов.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Профессиональный стандарт педагогов ДОУ.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3.Анализ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педагогического сопровождения детей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4.Итоги работы за учебный год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5.Планирование работы на новый учебный год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6.Мониторинг запросов родителей на оказание образовательных услуг в ДОУ, удовлетворенности работой детского сада.</a:t>
            </a:r>
          </a:p>
          <a:p>
            <a:pPr algn="ctr" fontAlgn="t">
              <a:buNone/>
            </a:pP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Информационная деятельность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Пополнение банка педагогической информации (нормативно – правовой, методической и т.д.)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2.Ознакомление педагогов с новинками педагогической, психологической, методической литературы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3.Оформление  выставки  методической литературы по программе   «От рождения до школы». Под  ред.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     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84835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0000" lnSpcReduction="20000"/>
          </a:bodyPr>
          <a:lstStyle/>
          <a:p>
            <a:pPr algn="ctr" fontAlgn="t">
              <a:buNone/>
            </a:pPr>
            <a:r>
              <a:rPr lang="ru-RU" sz="3400" b="1" i="1" u="sng" dirty="0" smtClean="0">
                <a:latin typeface="Times New Roman" pitchFamily="18" charset="0"/>
                <a:cs typeface="Times New Roman" pitchFamily="18" charset="0"/>
              </a:rPr>
              <a:t>Организационно – методическая деятельность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Планирование и оказание помощи педагогам в подготовке к аттестации.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2.Составление графиков работы и  расписания НОД. 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3.Составление  циклограммы и планов  взаимодействия   специалистов   </a:t>
            </a:r>
          </a:p>
          <a:p>
            <a:pPr algn="ctr" fontAlgn="t">
              <a:buNone/>
            </a:pPr>
            <a:r>
              <a:rPr lang="ru-RU" sz="3400" b="1" i="1" u="sng" dirty="0" smtClean="0">
                <a:latin typeface="Times New Roman" pitchFamily="18" charset="0"/>
                <a:cs typeface="Times New Roman" pitchFamily="18" charset="0"/>
              </a:rPr>
              <a:t>Консультативная деятельность</a:t>
            </a:r>
            <a:endParaRPr lang="ru-RU" sz="3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1.Организация консультаций для педагогов по реализации годовых задач ДОУ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2.Популяризация инновационной деятельности: использование ИКТ.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3.Консультирование педагогов и родителей по вопросам развития  и оздоровления детей.</a:t>
            </a:r>
          </a:p>
          <a:p>
            <a:pPr algn="ctr" fontAlgn="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Региональный компонент.</a:t>
            </a:r>
          </a:p>
          <a:p>
            <a:pPr algn="ctr" fontAlgn="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Критерии профессионального стандарта педагога  в ДОУ </a:t>
            </a:r>
          </a:p>
          <a:p>
            <a:pPr algn="ctr" fontAlgn="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Оформление подписки на  электронные педагогические издания: - журнал «Справочник старшего воспитателя» -  журнал «Дошкольное образование</a:t>
            </a:r>
          </a:p>
          <a:p>
            <a:pPr algn="ctr" fontAlgn="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5643563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3. ВЗАИМОДЕЙСТВИЕ С СОЦИУМОМ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3.1.Преемственность со школой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Оформление и постоянное пополнение  стенда для родителей «Для Вас, будущие первоклассники». В течение года воспитатели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подг.гр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 Совместное заседание психологов ДОУ и школы: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обсуждение итогов обследования детей подготовительных групп на готовность к обучению в школе;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разработка рекомендаций для родителей детей первоклассников  педагог–психолог  ДОУ и СОШ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556260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3.2. РАБОТА С СОЦИУМОМ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10000"/>
          </a:bodyPr>
          <a:lstStyle/>
          <a:p>
            <a:pPr fontAlgn="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Детская  библиотека»: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Участие  в беседах, викторинах, КВН, в течение года</a:t>
            </a:r>
          </a:p>
          <a:p>
            <a:pPr fontAlgn="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 по ВМР, воспитатели</a:t>
            </a:r>
          </a:p>
          <a:p>
            <a:pPr fontAlgn="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Организация встречи с инспектором по ПДД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Апрель зам по ВМР, воспитатели</a:t>
            </a:r>
          </a:p>
          <a:p>
            <a:pPr fontAlgn="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Детская музыкальная школа: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Посещение концертов, музыкальных сказок, выступление учеников музыкальной школы в  детском саду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течение года, Воспитатели, муз. Руководитель</a:t>
            </a:r>
          </a:p>
          <a:p>
            <a:pPr fontAlgn="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Участие в научно-практических конференциях  СМИ: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Статьи в газете В течение года, воспитатели родители, администрация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5643563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3.3 Работа с родителями: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«Воспитание любви  у дошкольников к малой Родине»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О результатах мониторинга освоения знаний детьми к концу учебного года.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Планы на летний оздоровительный период.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Подготовка к собранию: 1.Оформление для родителей консультационного материала по теме собрания.  2.Выставка литературы: «Для вас, родители!».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base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Заведующий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Гребенкина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А.А. 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по ВМР Горина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О.АПедагог-психолог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Храмшина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И.В., учитель-логопед Рогачева М. 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33400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благоприятных условий для полноценного проживания ребенком дошкольного детства, формирования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ребенка к жизни в современном обществе, обеспечения равенства возможностей для каждого ребенка в получении качественного дошкольного образования.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584835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.«Давайте знакомиться» - социально-педагогическая диагностика семей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воспитанников, поступивших в ДОУ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День открытых дверей: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просмотры образовательной деятельности  в детском саду для родителей.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Апрель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Весь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пед.персонал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«Детский сад – глазами родителей» (мнение о работе ДОУ) анкетирование май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548640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4.Контроль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Руководство ведения документации на группах в течение года Зам. по ВМР 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воспитательно-образовательного процесса в соответствии с календарно-тематическим планированием в течение года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групп к началу учебного года"сентябрь зам. по  ВМР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за проведением педагогического  мониторинга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сентябрь,май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зам. по  ВМР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Фронтальный контроль "Готовность выпускников в соответствии с целевыми ориентирами ФГОС ДО"апрель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зам.поВМР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Педагог-психолог Учитель-логопед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"Сотрудничество ДОУ и семьи основа индивидуально-личностного развития ребенка"ноябрь председатель родительского комитета, Зам. по УВР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оборудования к летнему оздоровительному периоду май Председатель родительского комитета, Зам. по УВР Учитель-логопед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5643563"/>
            <a:ext cx="6329362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5643563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381000" y="3352800"/>
            <a:ext cx="83724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>
              <a:defRPr/>
            </a:pPr>
            <a:r>
              <a:rPr lang="ru-RU" sz="28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ru-RU" sz="28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Стратегия развития воспитания на период до 2025 года» 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43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18438" name="Прямоугольник 11"/>
          <p:cNvSpPr>
            <a:spLocks noChangeArrowheads="1"/>
          </p:cNvSpPr>
          <p:nvPr/>
        </p:nvSpPr>
        <p:spPr bwMode="auto">
          <a:xfrm>
            <a:off x="990600" y="685800"/>
            <a:ext cx="752633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Указ  президента  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Российской Федерации 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от </a:t>
            </a:r>
            <a:r>
              <a:rPr lang="ru-RU" sz="2400" b="1" dirty="0" smtClean="0">
                <a:solidFill>
                  <a:srgbClr val="002060"/>
                </a:solidFill>
              </a:rPr>
              <a:t>15 </a:t>
            </a:r>
            <a:r>
              <a:rPr lang="ru-RU" sz="2400" b="1" dirty="0">
                <a:solidFill>
                  <a:srgbClr val="002060"/>
                </a:solidFill>
              </a:rPr>
              <a:t>мая </a:t>
            </a:r>
            <a:r>
              <a:rPr lang="ru-RU" sz="2400" b="1" dirty="0" smtClean="0">
                <a:solidFill>
                  <a:srgbClr val="002060"/>
                </a:solidFill>
              </a:rPr>
              <a:t>2015 года,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«О внесении изменений в Федеральный закон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“Об образовании в Российской Федерации” по вопросам воспитания обучающихся», от 15.06.2020г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Традиционные профессиональные конкурсы: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 smtClean="0"/>
          </a:p>
        </p:txBody>
      </p:sp>
      <p:sp>
        <p:nvSpPr>
          <p:cNvPr id="22531" name="Прямоугольник 6"/>
          <p:cNvSpPr>
            <a:spLocks noChangeArrowheads="1"/>
          </p:cNvSpPr>
          <p:nvPr/>
        </p:nvSpPr>
        <p:spPr bwMode="auto">
          <a:xfrm>
            <a:off x="3419475" y="2636838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2000" b="1">
              <a:latin typeface="Times New Roman" pitchFamily="18" charset="0"/>
            </a:endParaRP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611188" y="1268413"/>
            <a:ext cx="777716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Воспитатели России»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сентябрь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«Духовное возрождение»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– сентябрь (июнь)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«Педагогический дебют» 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октябрь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Конкурс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дидактических игр и наглядных пособий среди работников дошкольного образования Рязанского района 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ноябрь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Фестиваль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Инноватика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Образование. Мастерство» -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ноябрь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«Воспитатель года России» 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февраль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«Учитель года России» 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март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«Педагог-психолог России» 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  <a:p>
            <a:pPr>
              <a:buFont typeface="Wingdings" pitchFamily="2" charset="2"/>
              <a:buChar char="Ø"/>
            </a:pPr>
            <a:endParaRPr lang="ru-RU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5643563"/>
            <a:ext cx="6862762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5416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педагогического коллектива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2020-2021 учебный год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Совершенствовать условия для сохранения и укрепления здоровья воспитанников, формировать у детей представления о здоровом образе жизни и основах безопасности жизнедеятельности. </a:t>
            </a:r>
          </a:p>
          <a:p>
            <a:pPr lvl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Продолжать развивать познавательный интерес, интеллектуально-творческий потенциал каждого ребенка, используя инновационные технологии обучения и воспитания. </a:t>
            </a:r>
          </a:p>
          <a:p>
            <a:pPr lvl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pPr lvl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Внедрять разнообразные формы сотрудничества, способствующие развитию конструктивного взаимодействия педагогов и родителей с детьми, обеспечивающее целостное развитие их личности.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Создать условия для развития кадрового потенциала в процессе реализации ФГОС через: использование активных форм методической работы; сетевое взаимодействие; мастер-классы; обучающие семинары; открытие просмотры; участие педагогов в конкурсах; повышение квалификации на курсах, прохождение процедуры аттестации.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Повышение эффективности работы с детьми по нравственно - патриотическому воспитанию детей через приобщение к истории и культуре родного края.</a:t>
            </a:r>
          </a:p>
          <a:p>
            <a:pPr lvl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84835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22860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1.ОРГАНИЗАЦИОННО - МЕТОДИЧЕСКАЯ РАБОТА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1.1.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ПОВЫШЕНИЕ КВАЛИФИКАЦИИ ПЕДАГОГОВ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1.1.1 АТТЕСТАЦИЯ ПЕДАГОГОВ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4648201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pPr algn="ctr" fontAlgn="base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b="1" i="1" dirty="0" smtClean="0"/>
              <a:t> </a:t>
            </a:r>
            <a:r>
              <a:rPr lang="ru-RU" sz="3400" b="1" i="1" dirty="0" err="1" smtClean="0">
                <a:latin typeface="Times New Roman" pitchFamily="18" charset="0"/>
                <a:cs typeface="Times New Roman" pitchFamily="18" charset="0"/>
              </a:rPr>
              <a:t>Шидейкина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 Е.В.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воспитатель, соответствие занимаемой должности,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сентябрь, 2020г.</a:t>
            </a:r>
          </a:p>
          <a:p>
            <a:pPr algn="ctr" fontAlgn="base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Криканова Г.А.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воспитатель соответствие занимаемой должности,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октябрь 2020г.</a:t>
            </a:r>
          </a:p>
          <a:p>
            <a:pPr algn="ctr" fontAlgn="base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Семенова И.Н.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музыкальный руководитель, высшая квалификационная категория,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декабрь 2020г.</a:t>
            </a:r>
          </a:p>
          <a:p>
            <a:pPr algn="ctr" fontAlgn="base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Дасаева Е.В.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музыкальный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руководител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высшая квалификационная категория, 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декабрь 2020г.</a:t>
            </a:r>
          </a:p>
          <a:p>
            <a:pPr algn="ctr" fontAlgn="base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Завьялова М.В.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инструктор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физ.воспитания,соответствие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занимаемой должности,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декабрь 2020г.</a:t>
            </a:r>
          </a:p>
          <a:p>
            <a:pPr algn="ctr" fontAlgn="base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b="1" i="1" dirty="0" err="1" smtClean="0">
                <a:latin typeface="Times New Roman" pitchFamily="18" charset="0"/>
                <a:cs typeface="Times New Roman" pitchFamily="18" charset="0"/>
              </a:rPr>
              <a:t>Казеннова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 С.Н.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высшая квалификационная категория,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декабрь, 2020г.</a:t>
            </a:r>
          </a:p>
          <a:p>
            <a:pPr fontAlgn="base">
              <a:buNone/>
            </a:pPr>
            <a:endParaRPr lang="ru-RU" dirty="0" smtClean="0"/>
          </a:p>
          <a:p>
            <a:pPr fontAlgn="base">
              <a:buNone/>
            </a:pPr>
            <a:endParaRPr lang="ru-RU" dirty="0" smtClean="0"/>
          </a:p>
          <a:p>
            <a:pPr fontAlgn="base"/>
            <a:endParaRPr lang="ru-RU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584835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1.1.2 Повышение квалификации педагогов ДОУ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Autofit/>
          </a:bodyPr>
          <a:lstStyle/>
          <a:p>
            <a:pPr algn="ctr"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Синицына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В.К.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ВоспитательОктябрь-ноябрь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2020-2021г</a:t>
            </a:r>
          </a:p>
          <a:p>
            <a:pPr algn="ctr"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Малхазян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К.Х.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 Октябрь-ноябрь 2020-2021г</a:t>
            </a:r>
          </a:p>
          <a:p>
            <a:pPr algn="ctr"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Велькина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А.А.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Воспитатель  Октябрь-ноябрь 2020-2021г</a:t>
            </a:r>
          </a:p>
          <a:p>
            <a:pPr algn="ctr"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Криканова Г.А.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Воспитатель  Октябрь-ноябрь 2020-2021г</a:t>
            </a:r>
          </a:p>
          <a:p>
            <a:pPr algn="ctr"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Бушманова И.О.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Воспитатель  Октябрь-ноябрь 2020-2021г</a:t>
            </a:r>
          </a:p>
          <a:p>
            <a:pPr algn="ctr"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Новикова Е.В.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 Октябрь-ноябрь 2020-2021г</a:t>
            </a:r>
          </a:p>
          <a:p>
            <a:pPr marL="514350" indent="-514350" algn="ctr" fontAlgn="base"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7. Субботина С.В.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 Октябрь-ноябрь 2020-2021г</a:t>
            </a:r>
          </a:p>
          <a:p>
            <a:pPr algn="ctr"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Ловягина Л.П.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 Октябрь-ноябрь 2020-2021</a:t>
            </a:r>
          </a:p>
          <a:p>
            <a:pPr algn="ctr"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Понер О.В.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 Октябрь-ноябрь 2020-2021г</a:t>
            </a:r>
          </a:p>
          <a:p>
            <a:pPr algn="ctr"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Цыганкова И.С.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 Октябрь-ноябрь 2020-2021г</a:t>
            </a:r>
          </a:p>
          <a:p>
            <a:pPr algn="ctr"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Сорокина Ж.В.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Воспитатель Октябрь-ноябрь 2020-2021г</a:t>
            </a:r>
          </a:p>
          <a:p>
            <a:pPr algn="ctr"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12.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Казеннова С.Н.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 Октябрь-ноябрь 2020-2021г</a:t>
            </a:r>
          </a:p>
          <a:p>
            <a:pPr algn="ctr"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13.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Володина Л.В.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 Октябрь-ноябрь 2020-2021г</a:t>
            </a:r>
          </a:p>
          <a:p>
            <a:pPr algn="ctr"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14.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Маликова О.А.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 Октябрь-ноябрь 2020-2021г</a:t>
            </a:r>
          </a:p>
          <a:p>
            <a:pPr algn="ctr"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Чернышова Л.А.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 Октябрь-ноябрь 2020-2021г</a:t>
            </a:r>
          </a:p>
          <a:p>
            <a:pPr algn="ctr"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16.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Полякова В.Г.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 Октябрь-ноябрь 2020-2021г</a:t>
            </a:r>
          </a:p>
          <a:p>
            <a:pPr algn="ctr"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17.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Кузнецова З.А.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 Октябрь-ноябрь 2020-2021г</a:t>
            </a:r>
          </a:p>
          <a:p>
            <a:pPr algn="ctr"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18.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Харькина Н.Е.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 Октябрь-ноябрь 2020-2021г</a:t>
            </a:r>
          </a:p>
          <a:p>
            <a:pPr algn="ctr"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19.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Левочкина Е.М.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 Октябрь-ноябрь 2020-2021г</a:t>
            </a:r>
          </a:p>
          <a:p>
            <a:pPr algn="ctr"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20.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Шидейкина Е.В.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 Октябрь-ноябрь 2020-2021г</a:t>
            </a:r>
          </a:p>
          <a:p>
            <a:pPr algn="ctr"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1.1.3. Планирование работы по самообразованию педагогов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«Сенсорное воспитание детей раннего возраста»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В.К.Синицына.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«Развитие мелкой моторики в раннем возрасте»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К.Х.Малхазян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«Социализация личности дошкольников через ознакомление с трудом взрослых»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И.С. Цыганкова 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«Развитие мелкой моторики руки и графических навыков на занятии по развитию речи и в повседневной жизни».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Чернышова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«Логика для малышей».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О.А. Маликова 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«Воспитание у детей бережного отношения к природе через ознакомление с птицами родного края».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С.Н.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Казеннова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«Воспитание нравственно-патриотических чувств у детей старшего дошкольного возраста через ознакомление с культурой и традициями русского народа, с учетом регионального компонента».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В.Г. Полякова.  </a:t>
            </a:r>
          </a:p>
          <a:p>
            <a:pPr fontAlgn="base">
              <a:buNone/>
            </a:pPr>
            <a:endParaRPr lang="ru-RU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571500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«Развитие артистических способностей через театральную деятельность».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З.А. Кузнецова</a:t>
            </a:r>
          </a:p>
          <a:p>
            <a:pPr marL="514350" lvl="0" indent="-514350">
              <a:buAutoNum type="arabicPeriod" startAt="9"/>
            </a:pP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И.О.Бушманова</a:t>
            </a: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. «Наблюдение –как основной метод ознакомления младших дошкольников с животным и растительным миром».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Г.А.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Криканова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11. «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Воспитание здорового ребенка».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М.В.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Горенкина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«Психолого-педагогическое изучение взаимоотношений в детском коллективе и их коррекция».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Храмшина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И.В.  </a:t>
            </a:r>
          </a:p>
          <a:p>
            <a:pPr lvl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13. 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«Развитие восприятия и эмоциональной отзывчивости средствами классической музыки».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И.Н. Семенова   </a:t>
            </a:r>
          </a:p>
          <a:p>
            <a:pPr lvl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«Пять слагаемых здоровья».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М.В. Завьялова   </a:t>
            </a:r>
          </a:p>
          <a:p>
            <a:pPr lvl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«Развитие </a:t>
            </a:r>
            <a:r>
              <a:rPr lang="ru-RU" sz="4200" b="1" dirty="0" err="1" smtClean="0">
                <a:latin typeface="Times New Roman" pitchFamily="18" charset="0"/>
                <a:cs typeface="Times New Roman" pitchFamily="18" charset="0"/>
              </a:rPr>
              <a:t>цветовосприятия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 у детей дошкольного возраста».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Е.В.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Шидейкина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lvl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«Использование народной музыки в сочетании с народно-прикладным искусством в музыкальном развитии детей».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Е.В.Дасаева   </a:t>
            </a:r>
          </a:p>
          <a:p>
            <a:pPr lvl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17.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200" b="1" dirty="0" err="1" smtClean="0">
                <a:latin typeface="Times New Roman" pitchFamily="18" charset="0"/>
                <a:cs typeface="Times New Roman" pitchFamily="18" charset="0"/>
              </a:rPr>
              <a:t>Пластилинография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Ж.В.Сорокина  </a:t>
            </a:r>
          </a:p>
          <a:p>
            <a:pPr lvl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18.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«Нравственно-патриотическое воспитание».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Т.В.Игнатьева</a:t>
            </a:r>
          </a:p>
          <a:p>
            <a:pPr lvl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19.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«Ориентировка в пространстве».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М.Д. Рогачева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84835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1530</Words>
  <Application>Microsoft Office PowerPoint</Application>
  <PresentationFormat>Экран (4:3)</PresentationFormat>
  <Paragraphs>255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Office Theme</vt:lpstr>
      <vt:lpstr>ГОДОВОЙ  ПЛАН РАБОТЫ МБДОУ  «Полянский детский сад  «Родничок»  общеразвивающего вида» на 2020-2021 учебный год </vt:lpstr>
      <vt:lpstr>Слайд 2</vt:lpstr>
      <vt:lpstr>Слайд 3</vt:lpstr>
      <vt:lpstr>Задачи педагогического коллектива  на 2020-2021 учебный год </vt:lpstr>
      <vt:lpstr>Слайд 5</vt:lpstr>
      <vt:lpstr>  1.ОРГАНИЗАЦИОННО - МЕТОДИЧЕСКАЯ РАБОТА 1.1. ПОВЫШЕНИЕ КВАЛИФИКАЦИИ ПЕДАГОГОВ   1.1.1 АТТЕСТАЦИЯ ПЕДАГОГОВ   </vt:lpstr>
      <vt:lpstr>1.1.2 Повышение квалификации педагогов ДОУ</vt:lpstr>
      <vt:lpstr>1.1.3. Планирование работы по самообразованию педагогов  </vt:lpstr>
      <vt:lpstr>Слайд 9</vt:lpstr>
      <vt:lpstr>Слайд 10</vt:lpstr>
      <vt:lpstr>1.2. ПЕДАГОГИЧЕСКИЕ СОВЕТЫ </vt:lpstr>
      <vt:lpstr>Слайд 12</vt:lpstr>
      <vt:lpstr>Слайд 13</vt:lpstr>
      <vt:lpstr>Слайд 14</vt:lpstr>
      <vt:lpstr>1.3 СЕМИНАРЫ, СЕМИНАРЫ-ПРАКТИКУМЫ   </vt:lpstr>
      <vt:lpstr>Слайд 16</vt:lpstr>
      <vt:lpstr>Слайд 17</vt:lpstr>
      <vt:lpstr>1.4 МАСТЕР-КЛАСС </vt:lpstr>
      <vt:lpstr>1.5 КОНСУЛЬТАЦИИ ДЛЯ ВОСПИТАТЕЛЕЙ </vt:lpstr>
      <vt:lpstr>1.6 ОТКРЫТЫЕ ПРОСМОТРЫ ОБРАЗОВАТЕЛЬНОЙ ПЕДАГОГИЧЕСКОЙ ДЕЯТЕЛЬНОСТИ </vt:lpstr>
      <vt:lpstr>Слайд 21</vt:lpstr>
      <vt:lpstr>Слайд 22</vt:lpstr>
      <vt:lpstr>1.7.ВЫСТАВКИ, СМОТРЫ, КОНКУРСЫ. </vt:lpstr>
      <vt:lpstr>Слайд 24</vt:lpstr>
      <vt:lpstr>Работа в методическом кабинете </vt:lpstr>
      <vt:lpstr>Слайд 26</vt:lpstr>
      <vt:lpstr>3. ВЗАИМОДЕЙСТВИЕ С СОЦИУМОМ 3.1.Преемственность со школой </vt:lpstr>
      <vt:lpstr>3.2. РАБОТА С СОЦИУМОМ</vt:lpstr>
      <vt:lpstr>3.3 Работа с родителями: </vt:lpstr>
      <vt:lpstr>Слайд 30</vt:lpstr>
      <vt:lpstr>4.Контроль </vt:lpstr>
      <vt:lpstr>       </vt:lpstr>
      <vt:lpstr>Традиционные профессиональные конкурсы: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ГОДОВОЙ  ПЛАН РАБОТЫ МБДОУ  «Полянский детский сад  «Родничок»  общеразвивающего вида» на 2019-2020 учебный год </dc:title>
  <dc:creator>Admin</dc:creator>
  <cp:lastModifiedBy>Admin</cp:lastModifiedBy>
  <cp:revision>29</cp:revision>
  <dcterms:created xsi:type="dcterms:W3CDTF">2006-08-16T00:00:00Z</dcterms:created>
  <dcterms:modified xsi:type="dcterms:W3CDTF">2021-06-17T07:03:02Z</dcterms:modified>
</cp:coreProperties>
</file>