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314" r:id="rId3"/>
    <p:sldId id="311" r:id="rId4"/>
    <p:sldId id="257" r:id="rId5"/>
    <p:sldId id="258" r:id="rId6"/>
    <p:sldId id="305" r:id="rId7"/>
    <p:sldId id="260" r:id="rId8"/>
    <p:sldId id="306" r:id="rId9"/>
    <p:sldId id="310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307" r:id="rId19"/>
    <p:sldId id="271" r:id="rId20"/>
    <p:sldId id="272" r:id="rId21"/>
    <p:sldId id="312" r:id="rId22"/>
    <p:sldId id="273" r:id="rId23"/>
    <p:sldId id="274" r:id="rId24"/>
    <p:sldId id="275" r:id="rId25"/>
    <p:sldId id="276" r:id="rId26"/>
    <p:sldId id="289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300" r:id="rId35"/>
    <p:sldId id="313" r:id="rId36"/>
    <p:sldId id="304" r:id="rId37"/>
    <p:sldId id="315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Повышение квалификации педагогов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высшая категория </c:v>
                </c:pt>
                <c:pt idx="1">
                  <c:v>1 категория</c:v>
                </c:pt>
                <c:pt idx="2">
                  <c:v>соответствие занимаемой должности</c:v>
                </c:pt>
                <c:pt idx="3">
                  <c:v>Без категории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</c:v>
                </c:pt>
                <c:pt idx="1">
                  <c:v>11</c:v>
                </c:pt>
                <c:pt idx="2">
                  <c:v>8</c:v>
                </c:pt>
                <c:pt idx="3">
                  <c:v>1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FFC566-E30D-4405-BA2F-07BD04997224}" type="datetimeFigureOut">
              <a:rPr lang="ru-RU" smtClean="0"/>
              <a:pPr/>
              <a:t>26.08.2021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4C860B-341B-4744-A10E-08F39CDDB58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44000" r="-4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../../Desktop/&#1056;&#1052;&#1054;2/&#1056;&#1052;&#1054;%202021-2022%20&#1091;&#1095;.&#1075;/&#1040;&#1074;&#1075;&#1091;&#1089;&#1090;%202021/&#1055;&#1088;&#1077;&#1079;&#1077;&#1085;&#1090;&#1072;&#1094;&#1080;&#1103;%20&#1076;&#1086;&#1096;&#1082;&#1086;&#1083;&#1100;&#1085;&#1086;&#1077;%20&#1086;&#1073;&#1088;&#1072;&#1079;&#1086;&#1074;&#1072;&#1085;&#1080;&#1077;%20_&#1055;&#1088;&#1086;&#1075;&#1088;&#1072;&#1084;&#1084;&#1072;%20&#1074;&#1086;&#1089;&#1087;&#1080;&#1090;&#1072;&#1085;&#1080;&#1103;_.pptx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2667000"/>
            <a:ext cx="77724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Августовский </a:t>
            </a:r>
            <a:br>
              <a:rPr lang="ru-RU" sz="6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педагогический совет  </a:t>
            </a:r>
            <a:br>
              <a:rPr lang="ru-RU" sz="6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smtClean="0"/>
              <a:t/>
            </a:r>
            <a:br>
              <a:rPr lang="ru-RU" sz="6000" dirty="0" smtClean="0"/>
            </a:br>
            <a:endParaRPr lang="ru-RU" sz="60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657600" y="4724400"/>
            <a:ext cx="5105400" cy="1219200"/>
          </a:xfrm>
        </p:spPr>
        <p:txBody>
          <a:bodyPr/>
          <a:lstStyle/>
          <a:p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26 августа 2021 г.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5562600"/>
            <a:ext cx="61563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Autofit/>
          </a:bodyPr>
          <a:lstStyle/>
          <a:p>
            <a:r>
              <a:rPr lang="ru-RU" sz="3200" b="1" i="1" u="sng" dirty="0" smtClean="0">
                <a:latin typeface="Times New Roman" pitchFamily="18" charset="0"/>
                <a:cs typeface="Times New Roman" pitchFamily="18" charset="0"/>
              </a:rPr>
              <a:t>1.1.3. Планирование работы по самообразованию педагогов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«Сенсорное воспитание детей раннего возраста»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В.К.Синицына.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«Развитие мелкой моторики в раннем возрасте»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К.Х.Малхазян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3.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«Социализация личности дошкольников через ознакомление с трудом взрослых»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И.С. Цыганкова 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4.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«Развитие мелкой моторики руки и графических навыков на занятии по развитию речи и в повседневной жизни».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Л.А.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Чернышова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5.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«Логика для малышей».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О.А. Маликова 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«Воспитание у детей бережного отношения к природе через ознакомление с птицами родного края».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С.Н.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Казеннова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«Воспитание нравственно-патриотических чувств у детей старшего дошкольного возраста через ознакомление с культурой и традициями русского народа, с учетом регионального компонента».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В.Г. Полякова.  </a:t>
            </a:r>
          </a:p>
          <a:p>
            <a:pPr fontAlgn="base">
              <a:buNone/>
            </a:pPr>
            <a:endParaRPr lang="ru-RU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5715000"/>
            <a:ext cx="61563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47500" lnSpcReduction="20000"/>
          </a:bodyPr>
          <a:lstStyle/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И.О.Бушманова</a:t>
            </a:r>
            <a:endParaRPr lang="ru-RU" sz="42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None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. «Наблюдение –как основной метод ознакомления младших дошкольников с животным и растительным миром». 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Г.А.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Криканова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lvl="0">
              <a:buNone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10. «</a:t>
            </a:r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Воспитание здорового ребенка». 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М.В.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Горенкина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lvl="0">
              <a:buNone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«Психолого-педагогическое изучение взаимоотношений в детском коллективе и их коррекция».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Храмшина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И.В.  </a:t>
            </a:r>
          </a:p>
          <a:p>
            <a:pPr lvl="0">
              <a:buNone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12.  </a:t>
            </a:r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«Развитие восприятия и эмоциональной отзывчивости средствами классической музыки». 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И.Н. Семенова   </a:t>
            </a:r>
          </a:p>
          <a:p>
            <a:pPr lvl="0">
              <a:buNone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13. </a:t>
            </a:r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«Пять слагаемых здоровья». 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М.В. Завьялова   </a:t>
            </a:r>
          </a:p>
          <a:p>
            <a:pPr lvl="0">
              <a:buNone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14. </a:t>
            </a:r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«Развитие </a:t>
            </a:r>
            <a:r>
              <a:rPr lang="ru-RU" sz="4200" b="1" dirty="0" err="1" smtClean="0">
                <a:latin typeface="Times New Roman" pitchFamily="18" charset="0"/>
                <a:cs typeface="Times New Roman" pitchFamily="18" charset="0"/>
              </a:rPr>
              <a:t>цветовосприятия</a:t>
            </a:r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 у детей дошкольного возраста». 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Е.В.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Шидейкина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lvl="0">
              <a:buNone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15. </a:t>
            </a:r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«Использование народной музыки в сочетании с народно-прикладным искусством в музыкальном развитии детей». 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Е.В.Дасаева   </a:t>
            </a:r>
          </a:p>
          <a:p>
            <a:pPr lvl="0">
              <a:buNone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16. </a:t>
            </a:r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200" b="1" dirty="0" err="1" smtClean="0">
                <a:latin typeface="Times New Roman" pitchFamily="18" charset="0"/>
                <a:cs typeface="Times New Roman" pitchFamily="18" charset="0"/>
              </a:rPr>
              <a:t>Пластилинография</a:t>
            </a:r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». 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Ж.В.Сорокина  </a:t>
            </a:r>
          </a:p>
          <a:p>
            <a:pPr lvl="0">
              <a:buNone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17. </a:t>
            </a:r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«Нравственно-патриотическое воспитание». 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Т.В.Игнатьева</a:t>
            </a:r>
          </a:p>
          <a:p>
            <a:pPr lvl="0">
              <a:buNone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18. </a:t>
            </a:r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«Ориентировка в пространстве». 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М.Д. Рогачева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5848350"/>
            <a:ext cx="61563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19. «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Формирование культурно-гигиенических навыков посредством народной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потешки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».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А.А.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Велькина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lvl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20.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«ФЭМП для детей дошкольного возраста».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Е.М.Левочкина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lvl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21.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«Здоровый образ жизни».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Е.В.Новикова  </a:t>
            </a:r>
          </a:p>
          <a:p>
            <a:pPr lvl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22.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«Основы безопасности в дошкольном возрасте».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Н.Е.Харькина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lvl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23.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«Развитие речи детей дошкольного возраста по средством пересказа».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Л.В.Володина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24.Субботина</a:t>
            </a:r>
          </a:p>
          <a:p>
            <a:pPr lvl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25.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Понер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5562600"/>
            <a:ext cx="61563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u="sng" dirty="0" smtClean="0">
                <a:latin typeface="Times New Roman" pitchFamily="18" charset="0"/>
                <a:cs typeface="Times New Roman" pitchFamily="18" charset="0"/>
              </a:rPr>
              <a:t>1.2. ПЕДАГОГИЧЕСКИЕ СОВЕТЫ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35563"/>
          </a:xfrm>
        </p:spPr>
        <p:txBody>
          <a:bodyPr>
            <a:normAutofit fontScale="70000" lnSpcReduction="20000"/>
          </a:bodyPr>
          <a:lstStyle/>
          <a:p>
            <a:pPr algn="ctr" fontAlgn="base">
              <a:buNone/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Установочный педагогический совет №1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1.Итоги летней оздоровительной работы </a:t>
            </a:r>
          </a:p>
          <a:p>
            <a:pPr fontAlgn="base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2.Об инструкции по охране жизни и здоровья детей.</a:t>
            </a:r>
          </a:p>
          <a:p>
            <a:pPr fontAlgn="base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3.Готовность к новому учебному году: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Утверждение годового плана работы на 2021-2022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уч.г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Подготовка и оформление (ведение документации)  предметно-развивающей среды в группах по зонам развития игровым оборудованиям, пособиями, развивающим материалом и т.п. к новому учебному году.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Составление расписания НОД воспитательно-образовательного процесса в ДОУ на 2021-2022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уч.г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Составление расписания работы специалистов.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Утверждение и корректировка рабочих программ педагогов.</a:t>
            </a:r>
          </a:p>
          <a:p>
            <a:pPr fontAlgn="base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Заведующий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Гребенкина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А.А.</a:t>
            </a:r>
          </a:p>
          <a:p>
            <a:pPr fontAlgn="base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Зам.завед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по ВМР Горина О.А.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800" y="5848350"/>
            <a:ext cx="61563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25000" lnSpcReduction="20000"/>
          </a:bodyPr>
          <a:lstStyle/>
          <a:p>
            <a:pPr algn="ctr" fontAlgn="base">
              <a:buNone/>
            </a:pPr>
            <a:r>
              <a:rPr lang="ru-RU" sz="11200" b="1" i="1" dirty="0" smtClean="0">
                <a:latin typeface="Times New Roman" pitchFamily="18" charset="0"/>
                <a:cs typeface="Times New Roman" pitchFamily="18" charset="0"/>
              </a:rPr>
              <a:t>Педагогический совет №2</a:t>
            </a:r>
            <a:endParaRPr lang="ru-RU" sz="11200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buNone/>
            </a:pPr>
            <a:endParaRPr lang="ru-RU" sz="8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buNone/>
            </a:pPr>
            <a:r>
              <a:rPr lang="ru-RU" sz="11200" b="1" dirty="0" smtClean="0">
                <a:latin typeface="Times New Roman" pitchFamily="18" charset="0"/>
                <a:cs typeface="Times New Roman" pitchFamily="18" charset="0"/>
              </a:rPr>
              <a:t>«Речевое развитие дошкольников в соответствии с ФГОС ДО».</a:t>
            </a:r>
          </a:p>
          <a:p>
            <a:pPr algn="ctr">
              <a:buNone/>
            </a:pP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 marL="1371600" lvl="0" indent="-1371600" algn="ctr"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1. Доклад «Методическая модель речевого развития детей 1 младшей группы в ДОУ»  </a:t>
            </a:r>
            <a:r>
              <a:rPr lang="ru-RU" sz="8000" b="1" dirty="0" err="1" smtClean="0">
                <a:latin typeface="Times New Roman" pitchFamily="18" charset="0"/>
                <a:cs typeface="Times New Roman" pitchFamily="18" charset="0"/>
              </a:rPr>
              <a:t>Велькина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 А.А.</a:t>
            </a:r>
          </a:p>
          <a:p>
            <a:pPr marL="1371600" lvl="0" indent="-1371600" algn="ctr"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2. Доклад «Методическая модель речевого развития детей 2 младшей группы в ДОУ».  </a:t>
            </a:r>
            <a:r>
              <a:rPr lang="ru-RU" sz="8000" b="1" dirty="0" err="1" smtClean="0">
                <a:latin typeface="Times New Roman" pitchFamily="18" charset="0"/>
                <a:cs typeface="Times New Roman" pitchFamily="18" charset="0"/>
              </a:rPr>
              <a:t>Шидейкина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 Е.В.</a:t>
            </a:r>
          </a:p>
          <a:p>
            <a:pPr algn="ctr">
              <a:buNone/>
            </a:pP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 Доклад «Методическая модель речевого развития детей средней группы в ДОУ».  </a:t>
            </a:r>
            <a:r>
              <a:rPr lang="ru-RU" sz="8000" b="1" dirty="0" err="1" smtClean="0">
                <a:latin typeface="Times New Roman" pitchFamily="18" charset="0"/>
                <a:cs typeface="Times New Roman" pitchFamily="18" charset="0"/>
              </a:rPr>
              <a:t>Бушманова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 И.О.</a:t>
            </a:r>
          </a:p>
          <a:p>
            <a:pPr algn="ctr">
              <a:buNone/>
            </a:pP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Доклад «Методическая модель речевого развития детей старшей группы в ДОУ».  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Цыганкова И.С.</a:t>
            </a:r>
          </a:p>
          <a:p>
            <a:pPr algn="ctr">
              <a:buNone/>
            </a:pP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Доклад «Методическая модель речевого развития детей подготовительной к школе  группы в ДОУ. </a:t>
            </a:r>
            <a:r>
              <a:rPr lang="ru-RU" sz="8000" b="1" dirty="0" err="1" smtClean="0">
                <a:latin typeface="Times New Roman" pitchFamily="18" charset="0"/>
                <a:cs typeface="Times New Roman" pitchFamily="18" charset="0"/>
              </a:rPr>
              <a:t>Левочкина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 Е.М.</a:t>
            </a:r>
          </a:p>
          <a:p>
            <a:pPr algn="ctr" fontAlgn="base">
              <a:buNone/>
            </a:pP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ноябрь</a:t>
            </a:r>
          </a:p>
          <a:p>
            <a:pPr algn="ctr" fontAlgn="base"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Заведующий</a:t>
            </a:r>
          </a:p>
          <a:p>
            <a:pPr algn="ctr" fontAlgn="base">
              <a:buNone/>
            </a:pP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Гребенкина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А.А.</a:t>
            </a:r>
          </a:p>
          <a:p>
            <a:pPr algn="ctr" fontAlgn="base"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 Зам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завед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. По ВМР Горина О.А.</a:t>
            </a:r>
          </a:p>
          <a:p>
            <a:pPr algn="ctr" fontAlgn="base"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 algn="ctr"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pPr algn="r" fontAlgn="base">
              <a:buNone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38" y="5643563"/>
            <a:ext cx="61563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77000"/>
          </a:xfrm>
        </p:spPr>
        <p:txBody>
          <a:bodyPr>
            <a:normAutofit fontScale="25000" lnSpcReduction="20000"/>
          </a:bodyPr>
          <a:lstStyle/>
          <a:p>
            <a:pPr algn="ctr" fontAlgn="base">
              <a:buNone/>
            </a:pPr>
            <a:r>
              <a:rPr lang="ru-RU" sz="8600" b="1" i="1" dirty="0" smtClean="0">
                <a:latin typeface="Times New Roman" pitchFamily="18" charset="0"/>
                <a:cs typeface="Times New Roman" pitchFamily="18" charset="0"/>
              </a:rPr>
              <a:t>Педагогический совет №3</a:t>
            </a:r>
            <a:endParaRPr lang="ru-RU" sz="8600" dirty="0" smtClean="0"/>
          </a:p>
          <a:p>
            <a:pPr>
              <a:buNone/>
            </a:pPr>
            <a:endParaRPr lang="ru-RU" sz="6600" dirty="0" smtClean="0"/>
          </a:p>
          <a:p>
            <a:pPr algn="ctr">
              <a:buNone/>
            </a:pP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«Использование современных  образовательных технологий по развитию связной речи» </a:t>
            </a:r>
          </a:p>
          <a:p>
            <a:pPr algn="ctr" fontAlgn="base">
              <a:buNone/>
            </a:pP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1. «Инновационные технологии, методы работы по развитию связной речи детей старшего дошкольного возраста»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Сорокина Ж.В.</a:t>
            </a:r>
          </a:p>
          <a:p>
            <a:pPr algn="ctr"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2. «Проблемы развития связной речи дошкольников и пути их решения на современном этапе. </a:t>
            </a:r>
            <a:r>
              <a:rPr lang="ru-RU" sz="9600" b="1" dirty="0" err="1" smtClean="0">
                <a:latin typeface="Times New Roman" pitchFamily="18" charset="0"/>
                <a:cs typeface="Times New Roman" pitchFamily="18" charset="0"/>
              </a:rPr>
              <a:t>Понер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 О.В.</a:t>
            </a:r>
          </a:p>
          <a:p>
            <a:pPr algn="ctr"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3.«Составление творческих рассказов через продуктивную деятельность».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Субботина С.В.</a:t>
            </a:r>
          </a:p>
          <a:p>
            <a:pPr algn="ctr">
              <a:buNone/>
            </a:pPr>
            <a:endParaRPr lang="ru-RU" sz="9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buNone/>
            </a:pP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Февраль</a:t>
            </a:r>
          </a:p>
          <a:p>
            <a:pPr algn="ctr" fontAlgn="base"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Заведующий 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Гребенкина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А.А.</a:t>
            </a:r>
          </a:p>
          <a:p>
            <a:pPr algn="ctr" fontAlgn="base">
              <a:buNone/>
            </a:pP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Зам.завед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. по ВМР Горина О.А., </a:t>
            </a:r>
          </a:p>
          <a:p>
            <a:pPr algn="ctr">
              <a:buNone/>
            </a:pP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buNone/>
            </a:pP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fontAlgn="base">
              <a:buNone/>
            </a:pPr>
            <a:endParaRPr lang="ru-RU" sz="6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5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324600"/>
          </a:xfrm>
        </p:spPr>
        <p:txBody>
          <a:bodyPr>
            <a:normAutofit fontScale="25000" lnSpcReduction="20000"/>
          </a:bodyPr>
          <a:lstStyle/>
          <a:p>
            <a:pPr algn="ctr" fontAlgn="base">
              <a:buNone/>
            </a:pPr>
            <a:r>
              <a:rPr lang="ru-RU" sz="11200" b="1" i="1" dirty="0" smtClean="0">
                <a:latin typeface="Times New Roman" pitchFamily="18" charset="0"/>
                <a:cs typeface="Times New Roman" pitchFamily="18" charset="0"/>
              </a:rPr>
              <a:t>Педагогический совет №4</a:t>
            </a:r>
            <a:endParaRPr lang="ru-RU" sz="11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 Итоговый.  </a:t>
            </a:r>
          </a:p>
          <a:p>
            <a:pPr algn="ctr">
              <a:buNone/>
            </a:pP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« Реализация основных задач работы МБДОУ</a:t>
            </a:r>
            <a:r>
              <a:rPr lang="ru-RU" sz="7400" b="1" dirty="0" smtClean="0">
                <a:latin typeface="Times New Roman" pitchFamily="18" charset="0"/>
                <a:cs typeface="Times New Roman" pitchFamily="18" charset="0"/>
              </a:rPr>
              <a:t>»  </a:t>
            </a:r>
          </a:p>
          <a:p>
            <a:pPr lvl="0" algn="ctr"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Анализ работы МБДОУ за 2021- 2022 учебный год, о выполнении задач годового плана; </a:t>
            </a:r>
          </a:p>
          <a:p>
            <a:pPr lvl="0" algn="ctr"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2. Анализ мониторинга освоения детьми образовательных областей. </a:t>
            </a:r>
          </a:p>
          <a:p>
            <a:pPr lvl="0" algn="ctr"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3.Творческие отчеты воспитателей. </a:t>
            </a:r>
          </a:p>
          <a:p>
            <a:pPr lvl="0" algn="ctr"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4. О перспективах на 2022-2023 учебный год.</a:t>
            </a:r>
          </a:p>
          <a:p>
            <a:pPr lvl="0" algn="ctr"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5.Утверждение плана летней оздоровительной работы. «Здравствуй лето». </a:t>
            </a:r>
          </a:p>
          <a:p>
            <a:pPr lvl="0" algn="ctr"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6. Запланированные мероприятия на период ремонтных работ.</a:t>
            </a:r>
          </a:p>
          <a:p>
            <a:pPr algn="ctr" fontAlgn="base">
              <a:buNone/>
            </a:pP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 fontAlgn="base">
              <a:buNone/>
            </a:pPr>
            <a:r>
              <a:rPr lang="ru-RU" sz="7400" b="1" dirty="0" smtClean="0">
                <a:latin typeface="Times New Roman" pitchFamily="18" charset="0"/>
                <a:cs typeface="Times New Roman" pitchFamily="18" charset="0"/>
              </a:rPr>
              <a:t>май</a:t>
            </a:r>
          </a:p>
          <a:p>
            <a:pPr algn="ctr" fontAlgn="base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Заведующий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Гребенкина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А.А.</a:t>
            </a:r>
          </a:p>
          <a:p>
            <a:pPr algn="ctr" fontAlgn="base"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Зам.завед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. по ВМР Горина О.А.</a:t>
            </a:r>
          </a:p>
          <a:p>
            <a:pPr algn="ctr" fontAlgn="base"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Педагог-психолог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Храмшина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И.В., учитель-логопед Рогачева М.Д.</a:t>
            </a:r>
          </a:p>
          <a:p>
            <a:pPr algn="ctr" fontAlgn="base"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 fontAlgn="base"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 fontAlgn="base">
              <a:buNone/>
            </a:pPr>
            <a:r>
              <a:rPr lang="ru-RU" sz="6400" dirty="0" smtClean="0"/>
              <a:t> </a:t>
            </a:r>
          </a:p>
          <a:p>
            <a:pPr algn="ctr" fontAlgn="base">
              <a:buNone/>
            </a:pPr>
            <a:r>
              <a:rPr lang="ru-RU" sz="6400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sz="2700" b="1" u="sng" dirty="0" smtClean="0">
                <a:latin typeface="Times New Roman" pitchFamily="18" charset="0"/>
                <a:cs typeface="Times New Roman" pitchFamily="18" charset="0"/>
              </a:rPr>
              <a:t>1.3 СЕМИНАРЫ, СЕМИНАРЫ-ПРАКТИКУМЫ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Autofit/>
          </a:bodyPr>
          <a:lstStyle/>
          <a:p>
            <a:pPr algn="ctr" fontAlgn="base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09600" y="1066800"/>
            <a:ext cx="7924800" cy="59836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</a:pPr>
            <a:r>
              <a:rPr lang="ru-RU" sz="2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1.«Методы и приемы обогащения словарного запаса детей дошкольного возраста» Новикова Е.В.</a:t>
            </a:r>
          </a:p>
          <a:p>
            <a:pPr algn="ctr" fontAlgn="base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Практикум </a:t>
            </a:r>
          </a:p>
          <a:p>
            <a:pPr algn="ctr" fontAlgn="base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«Обзор дидактических пособий по формированию словаря дошкольников» (все воспитатели)</a:t>
            </a:r>
            <a:endParaRPr lang="ru-RU" sz="2400" b="1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ctr" fontAlgn="base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</a:pPr>
            <a:r>
              <a:rPr lang="ru-RU" sz="2400" b="1" u="sng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Ноябрь</a:t>
            </a:r>
          </a:p>
          <a:p>
            <a:pPr algn="ctr" fontAlgn="base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</a:pP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Зам.завед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по ВМР Горина О.А.</a:t>
            </a:r>
            <a:endParaRPr lang="ru-RU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Bef>
                <a:spcPts val="1400"/>
              </a:spcBef>
              <a:spcAft>
                <a:spcPts val="1000"/>
              </a:spcAft>
            </a:pPr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Субботина С.В.</a:t>
            </a:r>
          </a:p>
          <a:p>
            <a:pPr>
              <a:lnSpc>
                <a:spcPct val="115000"/>
              </a:lnSpc>
              <a:spcBef>
                <a:spcPts val="1400"/>
              </a:spcBef>
              <a:spcAft>
                <a:spcPts val="1000"/>
              </a:spcAft>
            </a:pP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 </a:t>
            </a:r>
            <a:endParaRPr lang="ru-RU" sz="1200" dirty="0" smtClean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1400"/>
              </a:spcBef>
              <a:spcAft>
                <a:spcPts val="1000"/>
              </a:spcAft>
            </a:pP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 </a:t>
            </a:r>
            <a:endParaRPr lang="ru-RU" sz="1200" dirty="0" smtClean="0"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1400"/>
              </a:spcBef>
              <a:spcAft>
                <a:spcPts val="1400"/>
              </a:spcAft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pPr lvl="8"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38" y="5643563"/>
            <a:ext cx="61563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685800" y="457200"/>
            <a:ext cx="8077200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2. «Подготовка к обучению грамоте детей старшего дошкольного возраста»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fontAlgn="base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base"/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Январь</a:t>
            </a:r>
          </a:p>
          <a:p>
            <a:pPr algn="ctr" fontAlgn="base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base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Зам.завед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по ВМР Горина О.А.</a:t>
            </a:r>
          </a:p>
          <a:p>
            <a:pPr algn="ctr" fontAlgn="base"/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Чернышова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Л.А.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1.4 МАСТЕР-КЛАСС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990600"/>
            <a:ext cx="8229600" cy="5516563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«Нетрадиционные техники аппликации как средство развития речи  детей дошкольного возраста»</a:t>
            </a:r>
          </a:p>
          <a:p>
            <a:pPr fontAlgn="base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Цыганкова И.С.- Октябрь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«Использование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мнемотаблиц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для развития связной, монологической речи воспитанников и активизации всех мыслительных процессов детей дошкольного возраста»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Володина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Л.В.-Февраль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Бумагопластика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как средство развития мелкой моторики и творчества дошкольников».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Субботина С.В. -Апрель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38" y="5643563"/>
            <a:ext cx="61563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Содержимое 3" descr="С-началом-нового-учебного-год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28600"/>
            <a:ext cx="8503708" cy="63777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1.5 КОНСУЛЬТАЦИИ ДЛЯ ВОСПИТАТЕЛЕЙ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marL="457200" indent="-457200" algn="ctr"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«Формирование звуковой культуры речи дошкольников»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учитель-логопед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Рогачева М.Д.</a:t>
            </a:r>
          </a:p>
          <a:p>
            <a:pPr marL="457200" indent="-457200"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Январь</a:t>
            </a:r>
          </a:p>
          <a:p>
            <a:pPr marL="457200" indent="-457200" algn="ctr">
              <a:buAutoNum type="arabicPeriod"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 Реализация проекта «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Эколята-дошколята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»-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Казеннова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С.Н.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Март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76800" y="6036266"/>
            <a:ext cx="2803525" cy="459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base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1.5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ТРЕНИНГИ  ДЛЯ ВОСПИТАТЕЛЕЙ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059363"/>
          </a:xfrm>
        </p:spPr>
        <p:txBody>
          <a:bodyPr>
            <a:normAutofit/>
          </a:bodyPr>
          <a:lstStyle/>
          <a:p>
            <a:pPr lvl="0" algn="ctr" fontAlgn="base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Тренинг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«Профессиональное выгорание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октябрь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Педагог-психолог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Храмшина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И.В.</a:t>
            </a:r>
          </a:p>
          <a:p>
            <a:pPr lvl="0" algn="ctr" fontAlgn="base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Тренинг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«Профессиональное выгорание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ноябрь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Педагог-психолог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Храмшина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И.В.</a:t>
            </a:r>
          </a:p>
          <a:p>
            <a:pPr algn="ctr" fontAlgn="base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3.Тренинг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«Профессиональное выгорание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февраль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Педагог-психолог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Храмшина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И.В.</a:t>
            </a:r>
          </a:p>
          <a:p>
            <a:pPr lvl="0" algn="ctr" fontAlgn="base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 Тренинг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«Профессиональное выгорание»март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Педагог-психолог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Храмшина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И.В.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ru-RU" sz="2700" b="1" u="sng" dirty="0" smtClean="0">
                <a:latin typeface="Times New Roman" pitchFamily="18" charset="0"/>
                <a:cs typeface="Times New Roman" pitchFamily="18" charset="0"/>
              </a:rPr>
              <a:t>1.6 ОТКРЫТЫЕ ПРОСМОТРЫ ОБРАЗОВАТЕЛЬНОЙ ПЕДАГОГИЧЕСКОЙ ДЕЯТЕЛЬНОСТИ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 fontScale="25000" lnSpcReduction="20000"/>
          </a:bodyPr>
          <a:lstStyle/>
          <a:p>
            <a:pPr fontAlgn="base">
              <a:buNone/>
            </a:pPr>
            <a:endParaRPr lang="ru-RU" sz="4200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buNone/>
            </a:pP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7400" b="1" dirty="0" smtClean="0">
                <a:latin typeface="Times New Roman" pitchFamily="18" charset="0"/>
                <a:cs typeface="Times New Roman" pitchFamily="18" charset="0"/>
              </a:rPr>
              <a:t>Развлечение  «День знаний».</a:t>
            </a: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  Музыкальный руководитель, воспитатели, родители, август</a:t>
            </a:r>
          </a:p>
          <a:p>
            <a:pPr algn="ctr" fontAlgn="base">
              <a:buNone/>
            </a:pP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7400" b="1" dirty="0" smtClean="0">
                <a:latin typeface="Times New Roman" pitchFamily="18" charset="0"/>
                <a:cs typeface="Times New Roman" pitchFamily="18" charset="0"/>
              </a:rPr>
              <a:t>Есенинские </a:t>
            </a:r>
            <a:r>
              <a:rPr lang="ru-RU" sz="7400" b="1" dirty="0" err="1" smtClean="0">
                <a:latin typeface="Times New Roman" pitchFamily="18" charset="0"/>
                <a:cs typeface="Times New Roman" pitchFamily="18" charset="0"/>
              </a:rPr>
              <a:t>Осенины</a:t>
            </a:r>
            <a:r>
              <a:rPr lang="ru-RU" sz="7400" b="1" dirty="0" smtClean="0">
                <a:latin typeface="Times New Roman" pitchFamily="18" charset="0"/>
                <a:cs typeface="Times New Roman" pitchFamily="18" charset="0"/>
              </a:rPr>
              <a:t> ,  Праздник осени. </a:t>
            </a:r>
            <a:r>
              <a:rPr lang="ru-RU" sz="7400" dirty="0" err="1" smtClean="0">
                <a:latin typeface="Times New Roman" pitchFamily="18" charset="0"/>
                <a:cs typeface="Times New Roman" pitchFamily="18" charset="0"/>
              </a:rPr>
              <a:t>октябрьМузыкальный</a:t>
            </a: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 руководитель, воспитатели </a:t>
            </a:r>
            <a:r>
              <a:rPr lang="ru-RU" sz="7400" dirty="0" err="1" smtClean="0">
                <a:latin typeface="Times New Roman" pitchFamily="18" charset="0"/>
                <a:cs typeface="Times New Roman" pitchFamily="18" charset="0"/>
              </a:rPr>
              <a:t>подг.гр</a:t>
            </a:r>
            <a:endParaRPr lang="ru-RU" sz="7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7400" b="1" dirty="0" smtClean="0">
                <a:latin typeface="Times New Roman" pitchFamily="18" charset="0"/>
                <a:cs typeface="Times New Roman" pitchFamily="18" charset="0"/>
              </a:rPr>
              <a:t>Открытый просмотр образовательной области «Речевое развитие» ноябрь</a:t>
            </a:r>
          </a:p>
          <a:p>
            <a:pPr algn="ctr"/>
            <a:r>
              <a:rPr lang="ru-RU" sz="7400" b="1" dirty="0" err="1" smtClean="0">
                <a:latin typeface="Times New Roman" pitchFamily="18" charset="0"/>
                <a:cs typeface="Times New Roman" pitchFamily="18" charset="0"/>
              </a:rPr>
              <a:t>Шидейкина</a:t>
            </a:r>
            <a:r>
              <a:rPr lang="ru-RU" sz="7400" b="1" dirty="0" smtClean="0">
                <a:latin typeface="Times New Roman" pitchFamily="18" charset="0"/>
                <a:cs typeface="Times New Roman" pitchFamily="18" charset="0"/>
              </a:rPr>
              <a:t> Е.В.</a:t>
            </a:r>
            <a:endParaRPr lang="ru-RU" sz="7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7400" b="1" dirty="0" err="1" smtClean="0">
                <a:latin typeface="Times New Roman" pitchFamily="18" charset="0"/>
                <a:cs typeface="Times New Roman" pitchFamily="18" charset="0"/>
              </a:rPr>
              <a:t>Чернышова</a:t>
            </a:r>
            <a:r>
              <a:rPr lang="ru-RU" sz="7400" b="1" dirty="0" smtClean="0">
                <a:latin typeface="Times New Roman" pitchFamily="18" charset="0"/>
                <a:cs typeface="Times New Roman" pitchFamily="18" charset="0"/>
              </a:rPr>
              <a:t> Л.А.</a:t>
            </a:r>
            <a:endParaRPr lang="ru-RU" sz="7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7400" b="1" dirty="0" smtClean="0">
                <a:latin typeface="Times New Roman" pitchFamily="18" charset="0"/>
                <a:cs typeface="Times New Roman" pitchFamily="18" charset="0"/>
              </a:rPr>
              <a:t>Володина Л.В</a:t>
            </a:r>
            <a:r>
              <a:rPr lang="ru-RU" sz="7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7400" b="1" i="1" dirty="0" smtClean="0">
                <a:latin typeface="Times New Roman" pitchFamily="18" charset="0"/>
                <a:cs typeface="Times New Roman" pitchFamily="18" charset="0"/>
              </a:rPr>
              <a:t>Семенова И.Н., Рогачева М.Д.  (</a:t>
            </a:r>
            <a:r>
              <a:rPr lang="ru-RU" sz="7400" b="1" i="1" dirty="0" err="1" smtClean="0">
                <a:latin typeface="Times New Roman" pitchFamily="18" charset="0"/>
                <a:cs typeface="Times New Roman" pitchFamily="18" charset="0"/>
              </a:rPr>
              <a:t>логоритмическое</a:t>
            </a:r>
            <a:r>
              <a:rPr lang="ru-RU" sz="7400" b="1" i="1" dirty="0" smtClean="0">
                <a:latin typeface="Times New Roman" pitchFamily="18" charset="0"/>
                <a:cs typeface="Times New Roman" pitchFamily="18" charset="0"/>
              </a:rPr>
              <a:t> занятие)декабрь</a:t>
            </a:r>
            <a:endParaRPr lang="ru-RU" sz="7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buNone/>
            </a:pP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7400" b="1" dirty="0" smtClean="0">
                <a:latin typeface="Times New Roman" pitchFamily="18" charset="0"/>
                <a:cs typeface="Times New Roman" pitchFamily="18" charset="0"/>
              </a:rPr>
              <a:t>Праздник «День матери» для </a:t>
            </a:r>
            <a:r>
              <a:rPr lang="ru-RU" sz="7400" b="1" dirty="0" err="1" smtClean="0">
                <a:latin typeface="Times New Roman" pitchFamily="18" charset="0"/>
                <a:cs typeface="Times New Roman" pitchFamily="18" charset="0"/>
              </a:rPr>
              <a:t>подг.гр</a:t>
            </a:r>
            <a:r>
              <a:rPr lang="ru-RU" sz="7400" b="1" dirty="0" smtClean="0">
                <a:latin typeface="Times New Roman" pitchFamily="18" charset="0"/>
                <a:cs typeface="Times New Roman" pitchFamily="18" charset="0"/>
              </a:rPr>
              <a:t>. ноябрь</a:t>
            </a: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 Зам </a:t>
            </a:r>
            <a:r>
              <a:rPr lang="ru-RU" sz="7400" dirty="0" err="1" smtClean="0">
                <a:latin typeface="Times New Roman" pitchFamily="18" charset="0"/>
                <a:cs typeface="Times New Roman" pitchFamily="18" charset="0"/>
              </a:rPr>
              <a:t>завед</a:t>
            </a: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. По ВМР Горина О.А. Муз. Руководитель Воспитатели   </a:t>
            </a:r>
            <a:r>
              <a:rPr lang="ru-RU" sz="7400" dirty="0" err="1" smtClean="0">
                <a:latin typeface="Times New Roman" pitchFamily="18" charset="0"/>
                <a:cs typeface="Times New Roman" pitchFamily="18" charset="0"/>
              </a:rPr>
              <a:t>Подг.гр</a:t>
            </a: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 fontAlgn="base">
              <a:buNone/>
            </a:pP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sz="7400" b="1" dirty="0" smtClean="0">
                <a:latin typeface="Times New Roman" pitchFamily="18" charset="0"/>
                <a:cs typeface="Times New Roman" pitchFamily="18" charset="0"/>
              </a:rPr>
              <a:t>Веселый праздник «Новый год» </a:t>
            </a: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декабрь Муз. Руководитель Воспитатели всех  возрастных  групп Зам </a:t>
            </a:r>
            <a:r>
              <a:rPr lang="ru-RU" sz="7400" dirty="0" err="1" smtClean="0">
                <a:latin typeface="Times New Roman" pitchFamily="18" charset="0"/>
                <a:cs typeface="Times New Roman" pitchFamily="18" charset="0"/>
              </a:rPr>
              <a:t>завед</a:t>
            </a: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. По ВМР Горина О.А. </a:t>
            </a:r>
          </a:p>
          <a:p>
            <a:pPr algn="ctr"/>
            <a:endParaRPr lang="ru-RU" sz="7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38" y="6172199"/>
            <a:ext cx="61563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fontScale="70000" lnSpcReduction="20000"/>
          </a:bodyPr>
          <a:lstStyle/>
          <a:p>
            <a:pPr algn="ctr"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7.Спортивный праздник    «23 февраля»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февральЗам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завед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По ВМР Горина О.А. Инструктор ФИЗО. </a:t>
            </a:r>
          </a:p>
          <a:p>
            <a:pPr algn="ctr"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Совместное с родителями развлечение «Мама, папа, я –спортивная семья» в 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старшихгруппах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Инструктор ФИЗО. Заместитель зав. по ВМР Горина О.А. декабрь</a:t>
            </a:r>
          </a:p>
          <a:p>
            <a:pPr algn="ctr"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Открытые просмотры образовательной области«Речевое Развитие»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Игнатьева Т.В.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Цыганкова И.С.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Новикова Е.В.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Март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10. Праздник «8 марта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март Муз. Руководитель Воспитатели групп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Зам.завед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по ВМР  Горина О.А.</a:t>
            </a:r>
          </a:p>
          <a:p>
            <a:pPr algn="ctr"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11.Весеннее развлечение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апрель Муз. Руководитель Воспитатели групп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Зам.завед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по ВМР  Горина О.А.</a:t>
            </a:r>
          </a:p>
          <a:p>
            <a:pPr algn="ctr"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5848350"/>
            <a:ext cx="61563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 lnSpcReduction="10000"/>
          </a:bodyPr>
          <a:lstStyle/>
          <a:p>
            <a:pPr algn="ctr" fontAlgn="base"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600" b="1" dirty="0" smtClean="0"/>
              <a:t>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«Конкурс чтецов «Мир нужен всем»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апрель Воспитатели 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подготовит.гр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 Зам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завед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 По ВМР Горина О.А.</a:t>
            </a:r>
            <a:endParaRPr lang="ru-RU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15. «И вновь звенит победный май!»  цикл бесед, организация выставок рисунков.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Апрель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Воспитатели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Старших-подготовительных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 групп Зам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завед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 По ВМР Горина О.А. </a:t>
            </a:r>
          </a:p>
          <a:p>
            <a:pPr algn="ctr" fontAlgn="base"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Летние Олимпийские игры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май Инструктор ФИЗО. Заместитель зав. по ВМР Горина О.А.</a:t>
            </a:r>
          </a:p>
          <a:p>
            <a:pPr algn="ctr" fontAlgn="base"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17. Литературно-музыкальный вечер «День   Победы»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май Муз. Руководитель Воспитатели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Старших-подготов.групп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Зам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завед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 По ВМР Горина О.А. </a:t>
            </a:r>
          </a:p>
          <a:p>
            <a:pPr algn="ctr" fontAlgn="base"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18.Выпускной бал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май</a:t>
            </a:r>
          </a:p>
          <a:p>
            <a:pPr algn="ctr" fontAlgn="base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Муз. Руководитель воспитатели Подготовительных групп Зам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завед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 По ВМР Горина О.А. 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5638800"/>
            <a:ext cx="61563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1.7.ВЫСТАВКИ, СМОТРЫ, КОНКУРСЫ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5135563"/>
          </a:xfrm>
        </p:spPr>
        <p:txBody>
          <a:bodyPr>
            <a:noAutofit/>
          </a:bodyPr>
          <a:lstStyle/>
          <a:p>
            <a:pPr marL="457200" indent="-457200" algn="ctr" fontAlgn="base"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Цветочная композиция на день села Поляны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сентябрь</a:t>
            </a:r>
          </a:p>
          <a:p>
            <a:pPr marL="457200" indent="-457200" algn="ctr" fontAlgn="base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Выставка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«Краски  осени» октябрь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зам. зав. по ВМР  воспитатели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средних-подг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возрастных </a:t>
            </a:r>
          </a:p>
          <a:p>
            <a:pPr marL="457200" indent="-457200" algn="ctr" fontAlgn="base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Выставка рисунков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«Есенинская Русь», «Село мое, село родное»-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старш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и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подг.гр.-октябрь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 fontAlgn="base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Районный конкурс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«Авторская дидактическая игра» Ноябрь</a:t>
            </a:r>
          </a:p>
          <a:p>
            <a:pPr marL="457200" indent="-457200" algn="ctr" fontAlgn="base"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Районный конкурс «Мастерская Деда Мороза» </a:t>
            </a:r>
          </a:p>
          <a:p>
            <a:pPr marL="514350" indent="-514350"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декабрь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воспитатели всех возрастных групп</a:t>
            </a:r>
          </a:p>
          <a:p>
            <a:pPr marL="514350" indent="-514350"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6. Районный конкурс «Рождественский подарок»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воспитатели всех возрастных групп</a:t>
            </a:r>
          </a:p>
          <a:p>
            <a:pPr marL="514350" indent="-514350"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7.Выставка рисунков «23 февраля»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старш-подг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гр. февраль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8. Выставка поделок «Бабушкины руки не знают скуки»-март</a:t>
            </a:r>
          </a:p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9. Выставка рисунков «Моя мамочка»- март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10. Выставка рисунков «Этот загадочный космос…»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апрель Воспитатели. Родители. Дети,   Зам. зав. по ВМР  Воспитатели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средние,старш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подг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возрастных групп</a:t>
            </a:r>
          </a:p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ru-RU" sz="2400" b="1" dirty="0" smtClean="0"/>
              <a:t>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Выставка детских рисунков </a:t>
            </a:r>
          </a:p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«Этих дней не смолкнет слава…»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апрель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старш-подг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гр.</a:t>
            </a:r>
          </a:p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12.</a:t>
            </a:r>
            <a:r>
              <a:rPr lang="ru-RU" sz="2400" dirty="0" smtClean="0"/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Фото-выставки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 - </a:t>
            </a:r>
          </a:p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«Велика страна моя родная», «Спасибо бабушке и деду за их Великую Победу!»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май, все возрастные группы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5638800"/>
            <a:ext cx="61563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ru-RU" sz="3600" b="1" i="1" u="sng" dirty="0" smtClean="0">
                <a:latin typeface="Times New Roman" pitchFamily="18" charset="0"/>
                <a:cs typeface="Times New Roman" pitchFamily="18" charset="0"/>
              </a:rPr>
              <a:t>Работа в методическом кабинете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334000"/>
          </a:xfrm>
        </p:spPr>
        <p:txBody>
          <a:bodyPr>
            <a:noAutofit/>
          </a:bodyPr>
          <a:lstStyle/>
          <a:p>
            <a:pPr algn="ctr" fontAlgn="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Подбор и  систематизация материалов в методическом кабинете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t">
              <a:buNone/>
            </a:pP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Аналитическая деятельность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1.Мониторинг профессиональных потребностей педагогов.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Профессиональный стандарт педагогов ДОУ.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3.Анализ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психолого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педагогического сопровождения детей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4.Итоги работы за учебный год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5.Планирование работы на новый учебный год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6.Мониторинг запросов родителей на оказание образовательных услуг в ДОУ, удовлетворенности работой детского сада.</a:t>
            </a:r>
          </a:p>
          <a:p>
            <a:pPr algn="ctr" fontAlgn="t">
              <a:buNone/>
            </a:pP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Информационная деятельность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Пополнение банка педагогической информации (нормативно – правовой, методической и т.д.)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2.Ознакомление педагогов с новинками педагогической, психологической, методической литературы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3.Оформление  выставки  методической литературы по программе   «От рождения до школы». Под  ред.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Вераксы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     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5848350"/>
            <a:ext cx="61563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70000" lnSpcReduction="20000"/>
          </a:bodyPr>
          <a:lstStyle/>
          <a:p>
            <a:pPr algn="ctr" fontAlgn="t">
              <a:buNone/>
            </a:pPr>
            <a:r>
              <a:rPr lang="ru-RU" sz="3400" b="1" i="1" u="sng" dirty="0" smtClean="0">
                <a:latin typeface="Times New Roman" pitchFamily="18" charset="0"/>
                <a:cs typeface="Times New Roman" pitchFamily="18" charset="0"/>
              </a:rPr>
              <a:t>Организационно – методическая деятельность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Планирование и оказание помощи педагогам в подготовке к аттестации.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2.Составление графиков работы и  расписания НОД. 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3.Составление  циклограммы и планов  взаимодействия   специалистов   </a:t>
            </a:r>
          </a:p>
          <a:p>
            <a:pPr algn="ctr" fontAlgn="t">
              <a:buNone/>
            </a:pPr>
            <a:r>
              <a:rPr lang="ru-RU" sz="3400" b="1" i="1" u="sng" dirty="0" smtClean="0">
                <a:latin typeface="Times New Roman" pitchFamily="18" charset="0"/>
                <a:cs typeface="Times New Roman" pitchFamily="18" charset="0"/>
              </a:rPr>
              <a:t>Консультативная деятельность</a:t>
            </a:r>
            <a:endParaRPr lang="ru-RU" sz="3400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1.Организация консультаций для педагогов по реализации годовых задач ДОУ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2.Популяризация инновационной деятельности: использование ИКТ.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3.Консультирование педагогов и родителей по вопросам развития  и оздоровления детей.</a:t>
            </a:r>
          </a:p>
          <a:p>
            <a:pPr algn="ctr" fontAlgn="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Региональный компонент.</a:t>
            </a:r>
          </a:p>
          <a:p>
            <a:pPr algn="ctr" fontAlgn="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Критерии профессионального стандарта педагога  в ДОУ </a:t>
            </a:r>
          </a:p>
          <a:p>
            <a:pPr algn="ctr" fontAlgn="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Оформление подписки на  электронные педагогические издания: - журнал «Справочник старшего воспитателя» -  журнал «Дошкольное образование</a:t>
            </a:r>
          </a:p>
          <a:p>
            <a:pPr algn="ctr" fontAlgn="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38" y="5643563"/>
            <a:ext cx="61563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b="1" u="sng" dirty="0" smtClean="0">
                <a:latin typeface="Times New Roman" pitchFamily="18" charset="0"/>
                <a:cs typeface="Times New Roman" pitchFamily="18" charset="0"/>
              </a:rPr>
              <a:t>3. ВЗАИМОДЕЙСТВИЕ С СОЦИУМОМ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>3.1.Преемственность со школой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 Оформление и постоянное пополнение  стенда для родителей «Для Вас, будущие первоклассники». В течение года воспитатели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подг.гр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2. Совместное заседание психологов ДОУ и школы: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 обсуждение итогов обследования детей подготовительных групп на готовность к обучению в школе;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 разработка рекомендаций для родителей детей первоклассников  педагог–психолог  ДОУ и СОШ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5562600"/>
            <a:ext cx="61563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Повестка дня: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4906963"/>
          </a:xfrm>
        </p:spPr>
        <p:txBody>
          <a:bodyPr>
            <a:normAutofit fontScale="77500" lnSpcReduction="20000"/>
          </a:bodyPr>
          <a:lstStyle/>
          <a:p>
            <a:pPr fontAlgn="base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Готовность к новому учебному году: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Утверждение годового плана работы на 2021-2022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уч.г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Подготовка и оформление документации, предметно-развивающей среды   (игровые оборудования, пособия, развивающие материалы и т.п.) к новому учебному году.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Составление расписания НОД воспитательно-образовательного процесса в ДОУ на 2021-2022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уч.г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Составление расписания работы специалистов.</a:t>
            </a:r>
          </a:p>
          <a:p>
            <a:pPr fontAlgn="base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Утверждение и корректировка рабочих программ педагогов. </a:t>
            </a:r>
          </a:p>
          <a:p>
            <a:pPr fontAlgn="base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Итоги летней оздоровительной работы </a:t>
            </a:r>
          </a:p>
          <a:p>
            <a:pPr fontAlgn="base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Об инструкции по охране жизни и здоровья детей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3.2. РАБОТА С СОЦИУМОМ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fontAlgn="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Детская  библиотека»: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Участие  в беседах, викторинах, КВН, в течение года</a:t>
            </a:r>
          </a:p>
          <a:p>
            <a:pPr fontAlgn="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зам по ВМР, воспитатели</a:t>
            </a:r>
          </a:p>
          <a:p>
            <a:pPr fontAlgn="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 Организация встречи с инспектором по ПДД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Апрель зам по ВМР, воспитатели</a:t>
            </a:r>
          </a:p>
          <a:p>
            <a:pPr fontAlgn="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3. Детская музыкальная школа: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Посещение концертов, музыкальных сказок, выступление учеников музыкальной школы в  детском саду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течение года, Воспитатели, муз. Руководитель</a:t>
            </a:r>
          </a:p>
          <a:p>
            <a:pPr fontAlgn="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4. Участие в научно-практических конференциях  СМИ: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Статьи в газете В течение года, воспитатели родители, администрация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38" y="5643563"/>
            <a:ext cx="61563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3.3 Работа с родителями: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9436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«Воспитательная миссия ДОО»    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Май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Представление Рабочей программы Воспитания.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 результатах мониторинга освоения знаний детьми к концу учебного года.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Планы на летний оздоровительный период.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Подготовка к собранию: 1.Оформление для родителей консультационного материала по теме собрания.  2.Выставка литературы: «Для вас, родители!».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fontAlgn="base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Заведующий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Гребенкина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А.А. 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Зам.завед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по ВМР Горина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О.АПедагог-психолог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Храмшина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И.В., учитель-логопед Рогачева М. </a:t>
            </a: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5334000"/>
            <a:ext cx="61563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.«Давайте знакомиться» - социально-педагогическая диагностика семей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воспитанников, поступивших в ДОУ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сентябрь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«Детский сад – глазами родителей» (мнение о работе ДОУ) анкетирование май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5486400"/>
            <a:ext cx="61563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4.Контроль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Руководство ведения документации на группах в течение года Зам. по ВМР 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Проведение воспитательно-образовательного процесса в соответствии с календарно-тематическим планированием в течение года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Подготовка групп к началу учебного года"сентябрь зам. по  ВМР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Контроль за проведением педагогического  мониторинга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сентябрь,май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зам. по  ВМР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Фронтальный контроль "Готовность выпускников в соответствии с целевыми ориентирами ФГОС ДО"апрель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зам.поВМР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Педагог-психолог Учитель-логопед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Контроль "Сотрудничество ДОУ и семьи основа индивидуально-личностного развития ребенка"ноябрь председатель родительского комитета, Зам. по УВР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Подготовка оборудования к летнему оздоровительному периоду май Председатель родительского комитета, Зам. по УВР Учитель-логопед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38" y="5643563"/>
            <a:ext cx="6329362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38" y="5643563"/>
            <a:ext cx="61563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381000" y="3352800"/>
            <a:ext cx="837247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>
              <a:defRPr/>
            </a:pPr>
            <a:r>
              <a:rPr lang="ru-RU" sz="280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ru-RU" sz="280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«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Стратегия развития воспитания на период до 2025 года» 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8437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/>
              <a:t/>
            </a:r>
            <a:br>
              <a:rPr lang="ru-RU" sz="2800" smtClean="0"/>
            </a:br>
            <a:endParaRPr lang="ru-RU" sz="2800" smtClean="0"/>
          </a:p>
        </p:txBody>
      </p:sp>
      <p:sp>
        <p:nvSpPr>
          <p:cNvPr id="18438" name="Прямоугольник 11"/>
          <p:cNvSpPr>
            <a:spLocks noChangeArrowheads="1"/>
          </p:cNvSpPr>
          <p:nvPr/>
        </p:nvSpPr>
        <p:spPr bwMode="auto">
          <a:xfrm>
            <a:off x="990600" y="685800"/>
            <a:ext cx="7526337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Указ  президента  </a:t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>Российской Федерации </a:t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>от </a:t>
            </a:r>
            <a:r>
              <a:rPr lang="ru-RU" sz="2400" b="1" dirty="0" smtClean="0">
                <a:solidFill>
                  <a:srgbClr val="002060"/>
                </a:solidFill>
              </a:rPr>
              <a:t>15 </a:t>
            </a:r>
            <a:r>
              <a:rPr lang="ru-RU" sz="2400" b="1" dirty="0">
                <a:solidFill>
                  <a:srgbClr val="002060"/>
                </a:solidFill>
              </a:rPr>
              <a:t>мая </a:t>
            </a:r>
            <a:r>
              <a:rPr lang="ru-RU" sz="2400" b="1" dirty="0" smtClean="0">
                <a:solidFill>
                  <a:srgbClr val="002060"/>
                </a:solidFill>
              </a:rPr>
              <a:t>2015 года,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«О внесении изменений в Федеральный закон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“Об образовании в Российской Федерации” по вопросам воспитания обучающихся», от 15.06.2020г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pres?slideindex=1&amp;slidetitle="/>
              </a:rPr>
              <a:t>..\..\Desktop\РМО2\РМО 2021-2022 </a:t>
            </a:r>
            <a:r>
              <a:rPr lang="ru-RU" dirty="0" err="1" smtClean="0">
                <a:hlinkClick r:id="rId2" action="ppaction://hlinkpres?slideindex=1&amp;slidetitle="/>
              </a:rPr>
              <a:t>уч.г\Август</a:t>
            </a:r>
            <a:r>
              <a:rPr lang="ru-RU" dirty="0" smtClean="0">
                <a:hlinkClick r:id="rId2" action="ppaction://hlinkpres?slideindex=1&amp;slidetitle="/>
              </a:rPr>
              <a:t> 2021\Презентация дошкольное образование </a:t>
            </a:r>
            <a:r>
              <a:rPr lang="ru-RU" dirty="0" err="1" smtClean="0">
                <a:hlinkClick r:id="rId2" action="ppaction://hlinkpres?slideindex=1&amp;slidetitle="/>
              </a:rPr>
              <a:t>_Программа</a:t>
            </a:r>
            <a:r>
              <a:rPr lang="ru-RU" dirty="0" smtClean="0">
                <a:hlinkClick r:id="rId2" action="ppaction://hlinkpres?slideindex=1&amp;slidetitle="/>
              </a:rPr>
              <a:t> </a:t>
            </a:r>
            <a:r>
              <a:rPr lang="ru-RU" dirty="0" err="1" smtClean="0">
                <a:hlinkClick r:id="rId2" action="ppaction://hlinkpres?slideindex=1&amp;slidetitle="/>
              </a:rPr>
              <a:t>воспитания_.pptx</a:t>
            </a: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Традиционные профессиональные конкурсы: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endParaRPr lang="ru-RU" sz="4000" b="1" dirty="0" smtClean="0"/>
          </a:p>
        </p:txBody>
      </p:sp>
      <p:sp>
        <p:nvSpPr>
          <p:cNvPr id="22531" name="Прямоугольник 6"/>
          <p:cNvSpPr>
            <a:spLocks noChangeArrowheads="1"/>
          </p:cNvSpPr>
          <p:nvPr/>
        </p:nvSpPr>
        <p:spPr bwMode="auto">
          <a:xfrm>
            <a:off x="3419475" y="2636838"/>
            <a:ext cx="457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ru-RU" sz="2000" b="1">
              <a:latin typeface="Times New Roman" pitchFamily="18" charset="0"/>
            </a:endParaRPr>
          </a:p>
        </p:txBody>
      </p:sp>
      <p:sp>
        <p:nvSpPr>
          <p:cNvPr id="22532" name="TextBox 3"/>
          <p:cNvSpPr txBox="1">
            <a:spLocks noChangeArrowheads="1"/>
          </p:cNvSpPr>
          <p:nvPr/>
        </p:nvSpPr>
        <p:spPr bwMode="auto">
          <a:xfrm>
            <a:off x="611188" y="1268413"/>
            <a:ext cx="7777162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«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Воспитатели России»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сентябрь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«Духовное возрождение»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– сентябрь (июнь)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«Педагогический дебют» –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октябрь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Конкурс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дидактических игр и наглядных пособий среди работников дошкольного образования Рязанского района -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ноябрь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Фестиваль «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Инноватика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Образование. Мастерство» -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ноябрь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«Воспитатель года России» -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февраль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«Учитель года России» -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март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«Педагог-психолог России» -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март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/>
          </a:p>
          <a:p>
            <a:pPr>
              <a:buFont typeface="Wingdings" pitchFamily="2" charset="2"/>
              <a:buChar char="Ø"/>
            </a:pPr>
            <a:endParaRPr lang="ru-RU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38" y="5643563"/>
            <a:ext cx="6862762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Принятие решения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Разработать Рабочую программу воспитания в ДОО. </a:t>
            </a:r>
          </a:p>
          <a:p>
            <a:pPr marL="514350" indent="-514350" algn="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Ответственный- Горина О.А., до 01 09.2021г.</a:t>
            </a:r>
          </a:p>
          <a:p>
            <a:pPr marL="514350" indent="-51435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Включить в план работы мероприятия по профилактике профессионального выгорания педагогов с учетом рекомендаций РМО педагогов –психологов Рязанского района.</a:t>
            </a:r>
          </a:p>
          <a:p>
            <a:pPr marL="514350" indent="-514350" algn="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Ответственный- Горина О.А.,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Храмшина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И.В.  2021г.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Повышать педагогическое мастерство и развивать творческий потенциал педагогов ДОУ «Родничок», стимулируя участие педагогических работников в профессиональных конкурсах («Педагогический дебют», «Воспитатель года-России», «Мастерство.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Инноватика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Образование», «Авторская дидактическая игра и методическое пособие»). </a:t>
            </a:r>
          </a:p>
          <a:p>
            <a:pPr marL="514350" indent="-514350" algn="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Ответственный Горина О.А.–2021-2022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уч.г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В целях совершенствования модели методического сопровождения профессиональной деятельности воспитателей на основе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системно-деятельностного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подхода продолжать работу   семинаров, мастер-классов, педагогов, как эффективной формой организации инновационного развития ДОУ. </a:t>
            </a:r>
          </a:p>
          <a:p>
            <a:pPr marL="514350" indent="-514350" algn="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Ответственный Горина О.А., педагоги ДОУ –2021-2022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уч.г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Цель: </a:t>
            </a:r>
          </a:p>
          <a:p>
            <a:pPr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Обеспечение эффективного взаимодействия всех участников образовательного процесса – педагогов, родителей, детей для разностороннего развития личности дошкольника, сохранения и укрепления его физического и эмоционального здоровья. 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5848350"/>
            <a:ext cx="61563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54162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Задачи педагогического коллектива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2021-2022 учебный год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9812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ЗАДАЧИ:  </a:t>
            </a:r>
          </a:p>
          <a:p>
            <a:pPr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 Оптимизировать работу по речевому развитию детей дошкольного возраста в условиях современных информационных и предметных дидактических средств образовательной среды ДОУ в соответствии с ФГОС ДО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-повышение уровня профессиональной компетентности педагогов по развитию речи детей дошкольного возраста;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-достижение эффективного уровня взаимодействия детского сада и семьи в направлении развития речи детей;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-создание образовательно-развивающей среды.</a:t>
            </a:r>
          </a:p>
          <a:p>
            <a:pPr lvl="0"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Совершенствовать деятельность по созданию условий для формирования у детей целостной картины мира, воспитание патриотизма, основ гражданственности, интереса к своей «малой Родине».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3.Создать условия для развития кадрового потенциала в процессе реализации ФГОС через: использование активных форм методической работы: сетевое взаимодействие, мастер-классы, обучающие семинары, открытие просмотры; участие педагогов в конкурсах; повышение квалификации на курсах, прохождение процедуры аттестации.   </a:t>
            </a:r>
          </a:p>
          <a:p>
            <a:pPr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 algn="ctr">
              <a:buNone/>
            </a:pP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5848350"/>
            <a:ext cx="61563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76200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1.ОРГАНИЗАЦИОННО - МЕТОДИЧЕСКАЯ РАБОТА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1.1.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ПОВЫШЕНИЕ КВАЛИФИКАЦИИ ПЕДАГОГОВ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1.1.1 АТТЕСТАЦИЯ ПЕДАГОГОВ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28799"/>
            <a:ext cx="8229600" cy="4648201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ru-RU" b="1" i="1" dirty="0" smtClean="0"/>
              <a:t> </a:t>
            </a:r>
            <a:endParaRPr lang="ru-RU" dirty="0" smtClean="0"/>
          </a:p>
          <a:p>
            <a:pPr fontAlgn="base">
              <a:buNone/>
            </a:pPr>
            <a:r>
              <a:rPr lang="ru-RU" b="1" i="1" dirty="0" smtClean="0"/>
              <a:t> </a:t>
            </a:r>
            <a:r>
              <a:rPr lang="ru-RU" sz="3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400" b="1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endParaRPr lang="ru-RU" dirty="0" smtClean="0"/>
          </a:p>
          <a:p>
            <a:pPr fontAlgn="base">
              <a:buNone/>
            </a:pPr>
            <a:endParaRPr lang="ru-RU" dirty="0" smtClean="0"/>
          </a:p>
          <a:p>
            <a:pPr fontAlgn="base"/>
            <a:endParaRPr lang="ru-RU" dirty="0" smtClean="0"/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5848350"/>
            <a:ext cx="61563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04800" y="1453349"/>
          <a:ext cx="8610601" cy="5613246"/>
        </p:xfrm>
        <a:graphic>
          <a:graphicData uri="http://schemas.openxmlformats.org/drawingml/2006/table">
            <a:tbl>
              <a:tblPr/>
              <a:tblGrid>
                <a:gridCol w="626853"/>
                <a:gridCol w="2130768"/>
                <a:gridCol w="1879674"/>
                <a:gridCol w="2380978"/>
                <a:gridCol w="1592328"/>
              </a:tblGrid>
              <a:tr h="355446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 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/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807" marR="528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Фамилия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имя, отчества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807" marR="528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Должность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807" marR="528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Категория</a:t>
                      </a:r>
                      <a:endParaRPr lang="ru-RU" sz="14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807" marR="528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Сроки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807" marR="528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7719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</a:t>
                      </a:r>
                      <a:endParaRPr lang="ru-RU" sz="14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807" marR="528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1275" algn="ctr" fontAlgn="base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Харькина</a:t>
                      </a:r>
                      <a:r>
                        <a:rPr lang="ru-RU" sz="1800" b="1" i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Наталья Евгеньевна</a:t>
                      </a:r>
                      <a:endParaRPr lang="ru-RU" sz="1800" b="1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807" marR="52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Воспитатель 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807" marR="528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Высшая квалификационная категория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807" marR="528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Октябрь, 2021г.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807" marR="528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1292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</a:t>
                      </a:r>
                      <a:endParaRPr lang="ru-RU" sz="14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807" marR="528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1275" algn="ctr" fontAlgn="base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Малхазян</a:t>
                      </a:r>
                      <a:r>
                        <a:rPr lang="ru-RU" sz="1800" b="1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i="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Карина</a:t>
                      </a:r>
                      <a:r>
                        <a:rPr lang="ru-RU" sz="1800" b="1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i="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Хазаросовна</a:t>
                      </a:r>
                      <a:endParaRPr lang="ru-RU" sz="1800" b="1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807" marR="52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Воспитатель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807" marR="528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Высшая квалификационная категория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807" marR="528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Март , 2022г.</a:t>
                      </a:r>
                      <a:endParaRPr lang="ru-RU" sz="14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807" marR="528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1292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</a:t>
                      </a:r>
                      <a:endParaRPr lang="ru-RU" sz="14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807" marR="528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1275" algn="ctr" fontAlgn="base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Бушманова</a:t>
                      </a:r>
                      <a:r>
                        <a:rPr lang="ru-RU" sz="1800" b="1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Ирина Олеговна</a:t>
                      </a:r>
                      <a:endParaRPr lang="ru-RU" sz="1800" b="1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807" marR="52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Воспитатель</a:t>
                      </a:r>
                      <a:endParaRPr lang="ru-RU" sz="14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807" marR="528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Высшая квалификационная категория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807" marR="528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Март , 2022г.</a:t>
                      </a:r>
                      <a:endParaRPr lang="ru-RU" sz="14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807" marR="528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1292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</a:t>
                      </a:r>
                      <a:endParaRPr lang="ru-RU" sz="14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807" marR="528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1275" algn="ctr" fontAlgn="base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Понер</a:t>
                      </a:r>
                      <a:r>
                        <a:rPr lang="ru-RU" sz="1800" b="1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Ольга Владимировна</a:t>
                      </a:r>
                      <a:endParaRPr lang="ru-RU" sz="1800" b="1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807" marR="52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Воспитатель</a:t>
                      </a:r>
                      <a:endParaRPr lang="ru-RU" sz="14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807" marR="528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Первая квалификационная категория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807" marR="528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Март , 2022г.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807" marR="528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1292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5.</a:t>
                      </a:r>
                      <a:endParaRPr lang="ru-RU" sz="14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807" marR="528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1275" algn="ctr" fontAlgn="base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Новикова Елена Владимировна</a:t>
                      </a:r>
                      <a:endParaRPr lang="ru-RU" sz="1800" b="1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807" marR="52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Воспитатель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807" marR="528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Первая квалификационная категория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807" marR="528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Март , 2022г.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807" marR="528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7719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6.</a:t>
                      </a:r>
                      <a:endParaRPr lang="ru-RU" sz="14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807" marR="528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1275" algn="ctr" fontAlgn="base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Субботина Светлана Викторовна</a:t>
                      </a:r>
                      <a:endParaRPr lang="ru-RU" sz="1800" b="1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807" marR="52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Воспитатель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807" marR="528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Первая квалификационная категория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807" marR="528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Март , 2022г.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2807" marR="528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Autofit/>
          </a:bodyPr>
          <a:lstStyle/>
          <a:p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1.1.2 Повышение квалификации педагогов ДОУ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Autofit/>
          </a:bodyPr>
          <a:lstStyle/>
          <a:p>
            <a:pPr algn="ctr" fontAlgn="base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57199" y="990599"/>
          <a:ext cx="8458201" cy="5885690"/>
        </p:xfrm>
        <a:graphic>
          <a:graphicData uri="http://schemas.openxmlformats.org/drawingml/2006/table">
            <a:tbl>
              <a:tblPr/>
              <a:tblGrid>
                <a:gridCol w="622146"/>
                <a:gridCol w="2363102"/>
                <a:gridCol w="1842746"/>
                <a:gridCol w="2018244"/>
                <a:gridCol w="1611963"/>
              </a:tblGrid>
              <a:tr h="591462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 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/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305" marR="56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Фамилия, имя, отчества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305" marR="56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Должность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305" marR="56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Название курсов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305" marR="56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Сроки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305" marR="56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5456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222885" fontAlgn="base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222885" fontAlgn="base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fontAlgn="base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305" marR="56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1275" algn="ctr" fontAlgn="base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1800" b="1" i="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R="41275" algn="ctr" fontAlgn="base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Семенова </a:t>
                      </a:r>
                      <a:r>
                        <a:rPr lang="ru-RU" sz="1800" b="1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Ирина Николаевна</a:t>
                      </a:r>
                      <a:endParaRPr lang="ru-RU" sz="1800" b="1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305" marR="56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Музыкальный руководитель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305" marR="56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305" marR="56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Октябрь-ноябрь 2021-2022г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305" marR="56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7193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 </a:t>
                      </a:r>
                      <a:endParaRPr lang="ru-RU" sz="16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305" marR="56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1275" algn="ctr" fontAlgn="base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Дасаева Елена Владимировна  </a:t>
                      </a:r>
                      <a:endParaRPr lang="ru-RU" sz="1800" b="1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305" marR="56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Музыкальный руководитель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305" marR="56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305" marR="56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Октябрь-ноябрь 2021-2022г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305" marR="56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7193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</a:t>
                      </a:r>
                      <a:endParaRPr lang="ru-RU" sz="16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305" marR="56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1275" algn="ctr" fontAlgn="base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Храмшина</a:t>
                      </a:r>
                      <a:r>
                        <a:rPr lang="ru-RU" sz="1800" b="1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Ирина Валерьевна</a:t>
                      </a:r>
                      <a:endParaRPr lang="ru-RU" sz="1800" b="1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305" marR="56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Педагог-психолог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305" marR="56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305" marR="56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Октябрь-ноябрь 2021-2022г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305" marR="56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7193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</a:t>
                      </a:r>
                      <a:endParaRPr lang="ru-RU" sz="16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305" marR="56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1275" algn="ctr" fontAlgn="base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Завьялова Марина Владимировна</a:t>
                      </a:r>
                      <a:endParaRPr lang="ru-RU" sz="1800" b="1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305" marR="56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Инструктор физвоспитания </a:t>
                      </a:r>
                      <a:endParaRPr lang="ru-RU" sz="16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305" marR="56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305" marR="56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Октябрь-ноябрь 2021-2022г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305" marR="56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7193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5. </a:t>
                      </a:r>
                      <a:endParaRPr lang="ru-RU" sz="16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305" marR="56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1275" algn="ctr" fontAlgn="base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Рогачева Мария Дмитриевна</a:t>
                      </a:r>
                      <a:endParaRPr lang="ru-RU" sz="1800" b="1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305" marR="56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Учитель-логопед </a:t>
                      </a:r>
                      <a:endParaRPr lang="ru-RU" sz="16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305" marR="56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305" marR="56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Ноябрь-декабрь 2021-2022г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305" marR="563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457200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Образовательный уровень педагогических работников: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ru-RU" b="1" dirty="0" smtClean="0"/>
              <a:t>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3401" y="1524001"/>
          <a:ext cx="8153399" cy="1127760"/>
        </p:xfrm>
        <a:graphic>
          <a:graphicData uri="http://schemas.openxmlformats.org/drawingml/2006/table">
            <a:tbl>
              <a:tblPr/>
              <a:tblGrid>
                <a:gridCol w="1937829"/>
                <a:gridCol w="2138463"/>
                <a:gridCol w="2038146"/>
                <a:gridCol w="2038961"/>
              </a:tblGrid>
              <a:tr h="670559">
                <a:tc>
                  <a:txBody>
                    <a:bodyPr/>
                    <a:lstStyle/>
                    <a:p>
                      <a:pPr marR="39370" fontAlgn="base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R="39370" fontAlgn="base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Всего педагогов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857" marR="65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1275" algn="just" fontAlgn="base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Высшее образование 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857" marR="65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1275" fontAlgn="base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Средне – специальное образование </a:t>
                      </a:r>
                      <a:endParaRPr lang="ru-RU" sz="16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857" marR="65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9370" algn="ctr" fontAlgn="base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Без спец. образования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857" marR="65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R="39370" fontAlgn="base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</a:t>
                      </a:r>
                      <a:endParaRPr lang="ru-RU" sz="16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857" marR="65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9370" algn="ctr" fontAlgn="base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857" marR="65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9370" algn="ctr" fontAlgn="base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</a:t>
                      </a:r>
                      <a:endParaRPr lang="ru-RU" sz="16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857" marR="65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9370" algn="ctr" fontAlgn="base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857" marR="658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1219200" y="2895600"/>
          <a:ext cx="64008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3275</TotalTime>
  <Words>1841</Words>
  <Application>Microsoft Office PowerPoint</Application>
  <PresentationFormat>Экран (4:3)</PresentationFormat>
  <Paragraphs>347</Paragraphs>
  <Slides>37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Office Theme</vt:lpstr>
      <vt:lpstr>Августовский  педагогический совет     </vt:lpstr>
      <vt:lpstr>Слайд 2</vt:lpstr>
      <vt:lpstr>Повестка дня:</vt:lpstr>
      <vt:lpstr>Слайд 4</vt:lpstr>
      <vt:lpstr>Задачи педагогического коллектива  на 2021-2022 учебный год </vt:lpstr>
      <vt:lpstr>Слайд 6</vt:lpstr>
      <vt:lpstr>  1.ОРГАНИЗАЦИОННО - МЕТОДИЧЕСКАЯ РАБОТА 1.1. ПОВЫШЕНИЕ КВАЛИФИКАЦИИ ПЕДАГОГОВ  1.1.1 АТТЕСТАЦИЯ ПЕДАГОГОВ   </vt:lpstr>
      <vt:lpstr>1.1.2 Повышение квалификации педагогов ДОУ</vt:lpstr>
      <vt:lpstr> Образовательный уровень педагогических работников:   </vt:lpstr>
      <vt:lpstr>1.1.3. Планирование работы по самообразованию педагогов  </vt:lpstr>
      <vt:lpstr>Слайд 11</vt:lpstr>
      <vt:lpstr>Слайд 12</vt:lpstr>
      <vt:lpstr>1.2. ПЕДАГОГИЧЕСКИЕ СОВЕТЫ </vt:lpstr>
      <vt:lpstr>Слайд 14</vt:lpstr>
      <vt:lpstr>Слайд 15</vt:lpstr>
      <vt:lpstr>Слайд 16</vt:lpstr>
      <vt:lpstr>1.3 СЕМИНАРЫ, СЕМИНАРЫ-ПРАКТИКУМЫ   </vt:lpstr>
      <vt:lpstr>Слайд 18</vt:lpstr>
      <vt:lpstr>1.4 МАСТЕР-КЛАСС </vt:lpstr>
      <vt:lpstr>1.5 КОНСУЛЬТАЦИИ ДЛЯ ВОСПИТАТЕЛЕЙ </vt:lpstr>
      <vt:lpstr>1.5 ТРЕНИНГИ  ДЛЯ ВОСПИТАТЕЛЕЙ   </vt:lpstr>
      <vt:lpstr>1.6 ОТКРЫТЫЕ ПРОСМОТРЫ ОБРАЗОВАТЕЛЬНОЙ ПЕДАГОГИЧЕСКОЙ ДЕЯТЕЛЬНОСТИ </vt:lpstr>
      <vt:lpstr>Слайд 23</vt:lpstr>
      <vt:lpstr>Слайд 24</vt:lpstr>
      <vt:lpstr>1.7.ВЫСТАВКИ, СМОТРЫ, КОНКУРСЫ. </vt:lpstr>
      <vt:lpstr>Слайд 26</vt:lpstr>
      <vt:lpstr>Работа в методическом кабинете </vt:lpstr>
      <vt:lpstr>Слайд 28</vt:lpstr>
      <vt:lpstr>3. ВЗАИМОДЕЙСТВИЕ С СОЦИУМОМ 3.1.Преемственность со школой </vt:lpstr>
      <vt:lpstr>3.2. РАБОТА С СОЦИУМОМ</vt:lpstr>
      <vt:lpstr>3.3 Работа с родителями: </vt:lpstr>
      <vt:lpstr>Слайд 32</vt:lpstr>
      <vt:lpstr>4.Контроль </vt:lpstr>
      <vt:lpstr>       </vt:lpstr>
      <vt:lpstr>Слайд 35</vt:lpstr>
      <vt:lpstr>Традиционные профессиональные конкурсы: </vt:lpstr>
      <vt:lpstr>Принятие решения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ГОДОВОЙ  ПЛАН РАБОТЫ МБДОУ  «Полянский детский сад  «Родничок»  общеразвивающего вида» на 2019-2020 учебный год </dc:title>
  <dc:creator>Admin</dc:creator>
  <cp:lastModifiedBy>Admin</cp:lastModifiedBy>
  <cp:revision>40</cp:revision>
  <dcterms:created xsi:type="dcterms:W3CDTF">2006-08-16T00:00:00Z</dcterms:created>
  <dcterms:modified xsi:type="dcterms:W3CDTF">2021-08-26T09:28:54Z</dcterms:modified>
</cp:coreProperties>
</file>