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4" r:id="rId3"/>
    <p:sldId id="311" r:id="rId4"/>
    <p:sldId id="344" r:id="rId5"/>
    <p:sldId id="345" r:id="rId6"/>
    <p:sldId id="346" r:id="rId7"/>
    <p:sldId id="347" r:id="rId8"/>
    <p:sldId id="348" r:id="rId9"/>
    <p:sldId id="349" r:id="rId10"/>
    <p:sldId id="357" r:id="rId11"/>
    <p:sldId id="353" r:id="rId12"/>
    <p:sldId id="352" r:id="rId13"/>
    <p:sldId id="351" r:id="rId14"/>
    <p:sldId id="354" r:id="rId15"/>
    <p:sldId id="355" r:id="rId16"/>
    <p:sldId id="356" r:id="rId17"/>
    <p:sldId id="342" r:id="rId18"/>
    <p:sldId id="257" r:id="rId19"/>
    <p:sldId id="258" r:id="rId20"/>
    <p:sldId id="305" r:id="rId21"/>
    <p:sldId id="260" r:id="rId22"/>
    <p:sldId id="316" r:id="rId23"/>
    <p:sldId id="306" r:id="rId24"/>
    <p:sldId id="333" r:id="rId25"/>
    <p:sldId id="310" r:id="rId26"/>
    <p:sldId id="318" r:id="rId27"/>
    <p:sldId id="319" r:id="rId28"/>
    <p:sldId id="264" r:id="rId29"/>
    <p:sldId id="266" r:id="rId30"/>
    <p:sldId id="267" r:id="rId31"/>
    <p:sldId id="268" r:id="rId32"/>
    <p:sldId id="269" r:id="rId33"/>
    <p:sldId id="332" r:id="rId34"/>
    <p:sldId id="271" r:id="rId35"/>
    <p:sldId id="273" r:id="rId36"/>
    <p:sldId id="334" r:id="rId37"/>
    <p:sldId id="274" r:id="rId38"/>
    <p:sldId id="276" r:id="rId39"/>
    <p:sldId id="335" r:id="rId40"/>
    <p:sldId id="336" r:id="rId41"/>
    <p:sldId id="338" r:id="rId42"/>
    <p:sldId id="339" r:id="rId43"/>
    <p:sldId id="358" r:id="rId44"/>
    <p:sldId id="322" r:id="rId45"/>
    <p:sldId id="359" r:id="rId46"/>
    <p:sldId id="278" r:id="rId47"/>
    <p:sldId id="279" r:id="rId48"/>
    <p:sldId id="280" r:id="rId49"/>
    <p:sldId id="341" r:id="rId50"/>
    <p:sldId id="281" r:id="rId51"/>
    <p:sldId id="282" r:id="rId52"/>
    <p:sldId id="283" r:id="rId53"/>
    <p:sldId id="284" r:id="rId54"/>
    <p:sldId id="304" r:id="rId55"/>
    <p:sldId id="327" r:id="rId56"/>
    <p:sldId id="330" r:id="rId57"/>
    <p:sldId id="328" r:id="rId58"/>
    <p:sldId id="331" r:id="rId59"/>
    <p:sldId id="315" r:id="rId60"/>
    <p:sldId id="325" r:id="rId61"/>
    <p:sldId id="343" r:id="rId62"/>
    <p:sldId id="32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Аттестация педагогов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Повышение квалификации педагогов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 категория </c:v>
                </c:pt>
                <c:pt idx="1">
                  <c:v>1 категория</c:v>
                </c:pt>
                <c:pt idx="2">
                  <c:v>соответствие занимаемой должности</c:v>
                </c:pt>
                <c:pt idx="3">
                  <c:v>Без категории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41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835027903065515"/>
          <c:y val="0.28403035705442481"/>
          <c:w val="0.29252350737711197"/>
          <c:h val="0.54506809290348168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C566-E30D-4405-BA2F-07BD0499722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C860B-341B-4744-A10E-08F39CDD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irorzn.ru/conf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«Полянский детский сад «Родничок»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вида»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Августовский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педагогический совет 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30 августа 2023 г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5626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Constantia" pitchFamily="18" charset="0"/>
              </a:rPr>
              <a:t>Детей будут активно </a:t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>знакомить с </a:t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>волонтерским движением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Constantia" pitchFamily="18" charset="0"/>
              </a:rPr>
              <a:t>Педагоги знакомят детей с назначением и доступными практиками </a:t>
            </a:r>
            <a:r>
              <a:rPr lang="ru-RU" i="1" dirty="0" err="1" smtClean="0">
                <a:latin typeface="Constantia" pitchFamily="18" charset="0"/>
              </a:rPr>
              <a:t>волонтерства</a:t>
            </a:r>
            <a:r>
              <a:rPr lang="ru-RU" i="1" dirty="0" smtClean="0">
                <a:latin typeface="Constantia" pitchFamily="18" charset="0"/>
              </a:rPr>
              <a:t> в России, вызывать эмоциональный отклик, осознание важности и значимости волонтерского движения.</a:t>
            </a:r>
            <a:endParaRPr lang="ru-RU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«Чем занятие отличается 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3600" b="1" dirty="0" smtClean="0">
                <a:latin typeface="Constantia" pitchFamily="18" charset="0"/>
              </a:rPr>
              <a:t>от культурных практик»</a:t>
            </a:r>
            <a:br>
              <a:rPr lang="ru-RU" sz="3600" b="1" dirty="0" smtClean="0">
                <a:latin typeface="Constantia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Вам нужно все карточки разделить на две группы: «Занятие» и «Культурные практики»</a:t>
            </a:r>
            <a:endParaRPr lang="ru-RU" b="1" dirty="0"/>
          </a:p>
        </p:txBody>
      </p:sp>
      <p:pic>
        <p:nvPicPr>
          <p:cNvPr id="4" name="image1.png" descr="http://qrcoder.ru/code/?https%3A%2F%2Flearningapps.org%2Fwatch%3Fv%3Dpsgb2vona23&amp;4&amp;0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352800"/>
            <a:ext cx="2133600" cy="2590800"/>
          </a:xfrm>
          <a:prstGeom prst="rect">
            <a:avLst/>
          </a:prstGeom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Занятия </a:t>
            </a:r>
            <a:r>
              <a:rPr lang="ru-RU" dirty="0" smtClean="0">
                <a:latin typeface="Constantia" pitchFamily="18" charset="0"/>
              </a:rPr>
              <a:t>– это форма организации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образовательной деятельности, продолжительность, время в расписании и суммарную образовательную нагрузку которых регулирует </a:t>
            </a:r>
            <a:r>
              <a:rPr lang="ru-RU" dirty="0" err="1" smtClean="0">
                <a:latin typeface="Constantia" pitchFamily="18" charset="0"/>
              </a:rPr>
              <a:t>СанПиН</a:t>
            </a:r>
            <a:r>
              <a:rPr lang="ru-RU" dirty="0" smtClean="0">
                <a:latin typeface="Constantia" pitchFamily="18" charset="0"/>
              </a:rPr>
              <a:t> 1.2.3685-21. Это занимательное и интересное для детей дело, посредством которое они осваивают содержание образовательных областей (</a:t>
            </a:r>
            <a:r>
              <a:rPr lang="ru-RU" dirty="0" err="1" smtClean="0">
                <a:latin typeface="Constantia" pitchFamily="18" charset="0"/>
              </a:rPr>
              <a:t>пп</a:t>
            </a:r>
            <a:r>
              <a:rPr lang="ru-RU" dirty="0" smtClean="0">
                <a:latin typeface="Constantia" pitchFamily="18" charset="0"/>
              </a:rPr>
              <a:t>. 24.12, 24.13 ФОП ДО).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К культурным практикам</a:t>
            </a:r>
            <a:r>
              <a:rPr lang="ru-RU" dirty="0" smtClean="0">
                <a:latin typeface="Constantia" pitchFamily="18" charset="0"/>
              </a:rPr>
              <a:t> относят игровую, продуктивную, познавательно- исследовательскую, коммуникативную практики, чтение художественной литературы. Культурные практики дают детям возможность проявить </a:t>
            </a:r>
            <a:r>
              <a:rPr lang="ru-RU" dirty="0" err="1" smtClean="0">
                <a:latin typeface="Constantia" pitchFamily="18" charset="0"/>
              </a:rPr>
              <a:t>субъектность</a:t>
            </a:r>
            <a:r>
              <a:rPr lang="ru-RU" dirty="0" smtClean="0">
                <a:latin typeface="Constantia" pitchFamily="18" charset="0"/>
              </a:rPr>
              <a:t>, развивают творческую, познавательную и коммуникативную инициативы, инициативу </a:t>
            </a:r>
            <a:r>
              <a:rPr lang="ru-RU" dirty="0" err="1" smtClean="0">
                <a:latin typeface="Constantia" pitchFamily="18" charset="0"/>
              </a:rPr>
              <a:t>целеполагания</a:t>
            </a:r>
            <a:r>
              <a:rPr lang="ru-RU" dirty="0" smtClean="0">
                <a:latin typeface="Constantia" pitchFamily="18" charset="0"/>
              </a:rPr>
              <a:t>. Культурные практики ценны тем, что ориентированы на самостоятельность, творчество, активность и инициативность детей (</a:t>
            </a:r>
            <a:r>
              <a:rPr lang="ru-RU" dirty="0" err="1" smtClean="0">
                <a:latin typeface="Constantia" pitchFamily="18" charset="0"/>
              </a:rPr>
              <a:t>пп</a:t>
            </a:r>
            <a:r>
              <a:rPr lang="ru-RU" dirty="0" smtClean="0">
                <a:latin typeface="Constantia" pitchFamily="18" charset="0"/>
              </a:rPr>
              <a:t>. 24.18–24.22 ФОП ДО).</a:t>
            </a: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«О ценностях, к которым надо приобщать детей»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Определите, к каким ценностям должны приобщать детей педагоги в рамках каждой из образовательных областей.</a:t>
            </a:r>
          </a:p>
          <a:p>
            <a:endParaRPr lang="ru-RU" dirty="0"/>
          </a:p>
        </p:txBody>
      </p:sp>
      <p:pic>
        <p:nvPicPr>
          <p:cNvPr id="4" name="image3.png" descr="http://qrcoder.ru/code/?https%3A%2F%2Flearningapps.org%2Fwatch%3Fv%3Dpujbyvgnt23&amp;4&amp;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3810000"/>
            <a:ext cx="2057400" cy="2057400"/>
          </a:xfrm>
          <a:prstGeom prst="rect">
            <a:avLst/>
          </a:prstGeom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Совокупные задачи воспитания в рамках социально-коммуникативного развития охватывают больше всего ценностей.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Примеры задач: </a:t>
            </a:r>
            <a:r>
              <a:rPr lang="ru-RU" b="1" dirty="0" smtClean="0">
                <a:latin typeface="Constantia" pitchFamily="18" charset="0"/>
              </a:rPr>
              <a:t>воспитывать уважение к своей семье, населенному пункту, родному краю, стране, к другим детям и взрослым вне зависимости от их этноса и национальности; воспитывать ценностное отношение к культурному наследию своего народа</a:t>
            </a:r>
            <a:r>
              <a:rPr lang="ru-RU" dirty="0" smtClean="0">
                <a:latin typeface="Constantia" pitchFamily="18" charset="0"/>
              </a:rPr>
              <a:t>; содействовать становлению целостной картины мира </a:t>
            </a:r>
            <a:r>
              <a:rPr lang="ru-RU" b="1" dirty="0" smtClean="0">
                <a:latin typeface="Constantia" pitchFamily="18" charset="0"/>
              </a:rPr>
              <a:t>на основе представлений о добре и зле, красоте	и уродстве,	правде	и лжи.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В ходе речевого и художественно-эстетического развития педагоги должны приобщать детей к одним и тем же ценностям, но при этом решать разные задания воспитания. Так, в ходе речевого развития педагоги должны знакомить детей с </a:t>
            </a:r>
            <a:r>
              <a:rPr lang="ru-RU" b="1" dirty="0" smtClean="0">
                <a:latin typeface="Constantia" pitchFamily="18" charset="0"/>
              </a:rPr>
              <a:t>формами этикета и нормами культурного поведения, учить чувствовать красоту    родного    языка.    В ходе    художественно-эстетического    развития, к примеру, воспитывать у детей эстетические чувства,   </a:t>
            </a:r>
            <a:r>
              <a:rPr lang="ru-RU" dirty="0" smtClean="0">
                <a:latin typeface="Constantia" pitchFamily="18" charset="0"/>
              </a:rPr>
              <a:t>создавать   условия для реализации их творческого потенциала.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«О РППС»</a:t>
            </a:r>
            <a:endParaRPr lang="ru-RU" sz="3600" dirty="0"/>
          </a:p>
        </p:txBody>
      </p:sp>
      <p:pic>
        <p:nvPicPr>
          <p:cNvPr id="4" name="image4.png" descr="http://qrcoder.ru/code/?https%3A%2F%2Flearningapps.org%2Fwatch%3Fv%3Dpt8rgxkjc23&amp;4&amp;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352800" cy="2819400"/>
          </a:xfrm>
          <a:prstGeom prst="rect">
            <a:avLst/>
          </a:prstGeom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В первую    очередь в РППС должны быть элементы, которые можно менять и преобразовывать. То есть среда   должна   быть   открытой.   В группах   должны   быть   современные   игрушки и оборудование. Детям должно быть комфортно в группе и других помещениях ДОО. Цветовая гамма помещений должна быть сбалансированной. Группы могут украшать дизайнерские элементы и элементы художественной культуры. При этом в РППС не должно быть ничего, что может угрожать физическому и психическому здоровью детей.</a:t>
            </a: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79248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тема на 2023-2024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Constantia" pitchFamily="18" charset="0"/>
              </a:rPr>
              <a:t>Совершенствование профессиональной компетенции педагога дошкольного образовательного учреждения, как</a:t>
            </a:r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условие успешной реализации </a:t>
            </a:r>
            <a:r>
              <a:rPr lang="ru-RU" b="1" dirty="0" err="1" smtClean="0">
                <a:latin typeface="Constantia" pitchFamily="18" charset="0"/>
              </a:rPr>
              <a:t>воспитательно</a:t>
            </a:r>
            <a:r>
              <a:rPr lang="ru-RU" b="1" dirty="0" smtClean="0">
                <a:latin typeface="Constantia" pitchFamily="18" charset="0"/>
              </a:rPr>
              <a:t> – образовательного процесса».</a:t>
            </a: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Constantia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 нравственных ценностей народов РФ, исторических и национально-культурных традиций.</a:t>
            </a:r>
          </a:p>
          <a:p>
            <a:pPr fontAlgn="base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5416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педагогического коллектива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2023-2024 учебный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525963"/>
          </a:xfrm>
        </p:spPr>
        <p:txBody>
          <a:bodyPr>
            <a:normAutofit fontScale="92500"/>
          </a:bodyPr>
          <a:lstStyle/>
          <a:p>
            <a:pPr marL="514350" lvl="0" indent="-51435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Повысить профессиональную компетентность педагогов ДОУ по основным направлениям ООП, разработанной на основе ФОП ДО</a:t>
            </a:r>
          </a:p>
          <a:p>
            <a:pPr marL="514350" lvl="0" indent="-51435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Обеспечить единые для РФ содержания ДО и планируемые результаты освоения образовательной программы ДО;</a:t>
            </a:r>
          </a:p>
          <a:p>
            <a:pPr marL="514350" lvl="0" indent="-51435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Построить (структурировать) содержание образовательной работы на основе учета возрастных и индивидуальных особенностей развития;</a:t>
            </a:r>
          </a:p>
          <a:p>
            <a:pPr marL="514350" lvl="0" indent="-514350">
              <a:buAutoNum type="arabicPeriod"/>
            </a:pPr>
            <a:r>
              <a:rPr lang="ru-RU" sz="2400" dirty="0" smtClean="0">
                <a:latin typeface="Constantia" pitchFamily="18" charset="0"/>
              </a:rPr>
              <a:t>Создать условия для равного доступа к образованию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pPr marL="514350" lvl="0" indent="-51435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092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32500" lnSpcReduction="20000"/>
          </a:bodyPr>
          <a:lstStyle/>
          <a:p>
            <a:pPr marL="514350" lvl="0" indent="-514350">
              <a:buNone/>
            </a:pPr>
            <a:endParaRPr lang="ru-RU" dirty="0" smtClean="0">
              <a:latin typeface="Constantia" pitchFamily="18" charset="0"/>
            </a:endParaRPr>
          </a:p>
          <a:p>
            <a:pPr marL="514350" lvl="0" indent="-514350">
              <a:buNone/>
            </a:pPr>
            <a:r>
              <a:rPr lang="ru-RU" sz="6200" dirty="0" smtClean="0">
                <a:latin typeface="Constantia" pitchFamily="18" charset="0"/>
              </a:rPr>
              <a:t>5. Обеспечить развитие физических, личностных, нравственных качеств и основ патриотизма, интеллектуальных и художественно-творческих способностей ребенка, его</a:t>
            </a:r>
          </a:p>
          <a:p>
            <a:pPr marL="514350" lvl="0" indent="-514350">
              <a:buNone/>
            </a:pPr>
            <a:r>
              <a:rPr lang="ru-RU" sz="6200" dirty="0" smtClean="0">
                <a:latin typeface="Constantia" pitchFamily="18" charset="0"/>
              </a:rPr>
              <a:t>6. Содействовать повышению качества и обновлению содержания образовательной деятельности в ДОУ за счет обеспечения выраженной интеграции различных образовательных областей, внедрения эффективных технологий и практик, в том числе, направленных на реализацию инклюзивных подходов в обучении и развитии воспитанников с ограниченными возможностями здоровья</a:t>
            </a:r>
          </a:p>
          <a:p>
            <a:pPr marL="514350" lvl="0" indent="-514350">
              <a:buNone/>
            </a:pPr>
            <a:r>
              <a:rPr lang="ru-RU" sz="6200" dirty="0" smtClean="0">
                <a:latin typeface="Constantia" pitchFamily="18" charset="0"/>
              </a:rPr>
              <a:t>7. Совершенствовать работу психологической службы, службы медиации готовой оказать квалифицированную психолого-педагогическую помощь всем участникам образовательных отношений.</a:t>
            </a:r>
          </a:p>
          <a:p>
            <a:pPr marL="514350" lvl="0" indent="-514350">
              <a:buNone/>
            </a:pPr>
            <a:r>
              <a:rPr lang="ru-RU" sz="6200" dirty="0" smtClean="0">
                <a:latin typeface="Constantia" pitchFamily="18" charset="0"/>
              </a:rPr>
              <a:t>8. Обеспечить повышение компетентности родителей (законных представителей) в вопросах образования и воспитания детей посредством предоставления методической, психолого-педагогической, консультативной помощи родителям детей дошкольного возраста, в том числе через работу консультационного пункта.</a:t>
            </a:r>
            <a:r>
              <a:rPr lang="ru-RU" sz="6200" dirty="0" smtClean="0"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fontAlgn="base"/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153672" cy="100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62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1.ОРГАНИЗАЦИОННО - МЕТОДИЧЕСКАЯ РАБОТА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1.1.1 АТТЕСТАЦИЯ ПЕДАГОГОВ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64820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fontAlgn="base">
              <a:buNone/>
            </a:pPr>
            <a:r>
              <a:rPr lang="ru-RU" b="1" i="1" dirty="0" smtClean="0"/>
              <a:t>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229872" cy="1076029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1000" y="1143000"/>
          <a:ext cx="8382000" cy="5257800"/>
        </p:xfrm>
        <a:graphic>
          <a:graphicData uri="http://schemas.openxmlformats.org/drawingml/2006/table">
            <a:tbl>
              <a:tblPr/>
              <a:tblGrid>
                <a:gridCol w="381000"/>
                <a:gridCol w="2303408"/>
                <a:gridCol w="1829770"/>
                <a:gridCol w="2317768"/>
                <a:gridCol w="1550054"/>
              </a:tblGrid>
              <a:tr h="4572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№ 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Фамилия, имя, отчества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Малхазян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Карина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Хазаросовна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Высшая квалификационная категория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Ноябрь , 2023г.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Цыганкова Ирина Степановна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Высшая квалификационная категория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Ноябрь , 2023г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Жаворонкова Валентина Владимировна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Высшая квалификационная категория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Ноябрь , 2023г.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Трыкина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Вера Алексеевна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Первая квалификационная категория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 , 2023г.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Игнатьева Татьяна Викторовна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Первая квалификационная категория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Март , 2024г.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Чирикова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Наталья Васильевна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Первая квалификационная категория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Март , 2024г.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Бондарева Ирина Сергеевна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Муз.рук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Первая квалификационная категория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Март , 2024г.</a:t>
                      </a:r>
                      <a:endParaRPr lang="ru-RU" sz="12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856" marR="628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АТТЕСТАЦИЯ ПЕДАГОГОВ НА СООТВЕТСТВИЕ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ЗАНИМАЕМОЙ ДОЛЖНОСТИ в 2023-2024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534400" cy="129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156"/>
                <a:gridCol w="2860604"/>
                <a:gridCol w="1706880"/>
                <a:gridCol w="1706880"/>
                <a:gridCol w="1706880"/>
              </a:tblGrid>
              <a:tr h="5176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имя, отчества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Должность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643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Савельева Анастасия Владимировна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Соответствие занимаемой должности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2400"/>
            <a:ext cx="1229872" cy="107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1.1.2 Повышение квалификации </a:t>
            </a:r>
            <a:b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педагогов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306418" cy="11430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838201"/>
          <a:ext cx="8686799" cy="5670014"/>
        </p:xfrm>
        <a:graphic>
          <a:graphicData uri="http://schemas.openxmlformats.org/drawingml/2006/table">
            <a:tbl>
              <a:tblPr/>
              <a:tblGrid>
                <a:gridCol w="304800"/>
                <a:gridCol w="2761129"/>
                <a:gridCol w="1892548"/>
                <a:gridCol w="2072792"/>
                <a:gridCol w="1655530"/>
              </a:tblGrid>
              <a:tr h="30479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 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Фамилия, имя, отчества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Название курсов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8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2885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Гребенкина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Антонина Александровна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заведующий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6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Горина Ольга Александровна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Зам.зав.по УВМР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1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Востепанова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Елена </a:t>
                      </a: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Аубекировна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Зам.зав.по УВМР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7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Савельева Анастасия Владимировна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Бондарева 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Ирина Сергеевна 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Музыкальный руководитель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«ФОП ДО в работе педагога ДОУ»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Жаворонкова Валентина Владимировна 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воспитатель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Чирикова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Наталья Васильевна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Игнатьева Татьяна Викторовна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Синицына Вера </a:t>
                      </a: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Куприяновна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Велькина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Анна Анатольевна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7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Ловягина Лидия Петровна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69" marR="46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52411"/>
          <a:ext cx="8839200" cy="6324591"/>
        </p:xfrm>
        <a:graphic>
          <a:graphicData uri="http://schemas.openxmlformats.org/drawingml/2006/table">
            <a:tbl>
              <a:tblPr/>
              <a:tblGrid>
                <a:gridCol w="304800"/>
                <a:gridCol w="2814915"/>
                <a:gridCol w="1925753"/>
                <a:gridCol w="2109157"/>
                <a:gridCol w="1684575"/>
              </a:tblGrid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Полякова Валентина Гавриловна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Сыркина Наталья Николаевна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Левочкина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Екатерина Михайловна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Конышева Елена Юрьевна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Субботина Светлана Николаевна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Лобова Ольга Павловна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Казеннова</a:t>
                      </a: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Светлана Николаевна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Володина Лилия Владимировна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Криканова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Галина Александровна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Бушманова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Ирина Олеговна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Малхазян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Карине</a:t>
                      </a: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Хазаросовна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23.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Цыганкова Ирина Степановна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24.</a:t>
                      </a:r>
                      <a:endParaRPr lang="ru-RU" sz="11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Сорокина Жанна Валентиновна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«ФОП ДО в работе педагога ДОУ»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Октябрь-ноябрь 2023</a:t>
                      </a:r>
                      <a:endParaRPr lang="ru-RU" sz="11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2852" marR="2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Образовательный уровень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09600" y="1143000"/>
          <a:ext cx="8077200" cy="1256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762000">
                <a:tc>
                  <a:txBody>
                    <a:bodyPr/>
                    <a:lstStyle/>
                    <a:p>
                      <a:pPr marR="39370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педагогов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algn="just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 образование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 – специальное образование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спец. Образования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Переподготовка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4445">
                <a:tc>
                  <a:txBody>
                    <a:bodyPr/>
                    <a:lstStyle/>
                    <a:p>
                      <a:pPr marR="39370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838200" y="24384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1.1.3. Планирование работы </a:t>
            </a:r>
            <a:b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по самообразованию педагогов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100858"/>
          <a:ext cx="8610600" cy="493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038600"/>
              </a:tblGrid>
              <a:tr h="24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Участники образовательных отношений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1.Сенсорное воспитание детей раннего возраста.</a:t>
                      </a:r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В.К.Синицына –</a:t>
                      </a:r>
                      <a:r>
                        <a:rPr lang="ru-RU" sz="1600" dirty="0" err="1" smtClean="0">
                          <a:latin typeface="Constantia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2.Развитие мелкой моторики в раннем возрасте.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Constantia" pitchFamily="18" charset="0"/>
                          <a:cs typeface="Times New Roman" pitchFamily="18" charset="0"/>
                        </a:rPr>
                        <a:t>К.Х.Малхазян</a:t>
                      </a: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«Развитие мелкой моторики рук детей раннего возраста в процессе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изо-деятельности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В.В.Жаворонкова- воспитатель</a:t>
                      </a:r>
                    </a:p>
                    <a:p>
                      <a:pPr lvl="0"/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37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4. «Развитие мелкой моторики детей дошкольного возраста»</a:t>
                      </a:r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 А.В.Савельева- воспитатель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5.Социализация личности дошкольников через ознакомление с трудом взрослых.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И.С. Цыганкова –воспитатель 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90"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6.«Я и мое здоровье»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Л.П.Ловягина –воспитатель </a:t>
                      </a: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3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nstantia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«Техника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Друдлы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в работе с детьми дошкольного возраста»</a:t>
                      </a:r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Constantia" pitchFamily="18" charset="0"/>
                          <a:cs typeface="Times New Roman" pitchFamily="18" charset="0"/>
                        </a:rPr>
                        <a:t>В.А.Трыкина-воспитатель</a:t>
                      </a:r>
                      <a:endParaRPr lang="ru-RU" sz="1600" dirty="0" smtClean="0"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228599"/>
          <a:ext cx="8839200" cy="3200401"/>
        </p:xfrm>
        <a:graphic>
          <a:graphicData uri="http://schemas.openxmlformats.org/drawingml/2006/table">
            <a:tbl>
              <a:tblPr/>
              <a:tblGrid>
                <a:gridCol w="4146994"/>
                <a:gridCol w="4692206"/>
              </a:tblGrid>
              <a:tr h="5334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9.Формирование 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культурно-гигиенических навыков посредством народной </a:t>
                      </a:r>
                      <a:r>
                        <a:rPr lang="ru-RU" sz="1400" dirty="0" err="1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потешки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.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dirty="0" err="1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А.А.Велькина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- 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10.ФЭМП 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для детей дошкольного возраста.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dirty="0" err="1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Е.Б.Левочкина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11.Здоровый 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образ жизни.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Е.В.Новикова - воспитатель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12.  «Оригами как средство логического мышления дошкольников»</a:t>
                      </a:r>
                      <a:endParaRPr lang="ru-RU" sz="1400" dirty="0">
                        <a:latin typeface="Constantia" pitchFamily="18" charset="0"/>
                        <a:ea typeface="Segoe UI Historic" pitchFamily="34" charset="0"/>
                        <a:cs typeface="Segoe UI Historic" pitchFamily="34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Н.В.–  </a:t>
                      </a:r>
                      <a:r>
                        <a:rPr lang="ru-RU" sz="1400" dirty="0" err="1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Чирикова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 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13. 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Использование разных методов и приемов при овладении детьми прекрасным даром-словом.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Л.В.Володина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14.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«Финансовая грамотность детей»</a:t>
                      </a: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 дошкольного возраста</a:t>
                      </a:r>
                      <a:endParaRPr lang="ru-RU" sz="1400" dirty="0">
                        <a:latin typeface="Constantia" pitchFamily="18" charset="0"/>
                        <a:ea typeface="Segoe UI Historic" pitchFamily="34" charset="0"/>
                        <a:cs typeface="Segoe UI Historic" pitchFamily="34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Н.Н.Сыркина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15.</a:t>
                      </a:r>
                      <a:r>
                        <a:rPr lang="ru-RU" sz="1400" baseline="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 «</a:t>
                      </a:r>
                      <a:r>
                        <a:rPr lang="ru-RU" sz="1400" dirty="0" smtClean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Музыкальная деятельность с детьми раннего возраста»</a:t>
                      </a:r>
                      <a:endParaRPr lang="ru-RU" sz="1400" dirty="0">
                        <a:latin typeface="Constantia" pitchFamily="18" charset="0"/>
                        <a:ea typeface="Segoe UI Historic" pitchFamily="34" charset="0"/>
                        <a:cs typeface="Segoe UI Historic" pitchFamily="34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Бондарева </a:t>
                      </a:r>
                      <a:r>
                        <a:rPr lang="ru-RU" sz="1400" dirty="0" err="1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И.С.-муз.рук</a:t>
                      </a:r>
                      <a:r>
                        <a:rPr lang="ru-RU" sz="1400" dirty="0">
                          <a:latin typeface="Constantia" pitchFamily="18" charset="0"/>
                          <a:ea typeface="Segoe UI Historic" pitchFamily="34" charset="0"/>
                          <a:cs typeface="Segoe UI Historic" pitchFamily="34" charset="0"/>
                        </a:rPr>
                        <a:t>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3505200"/>
          <a:ext cx="8839200" cy="3200400"/>
        </p:xfrm>
        <a:graphic>
          <a:graphicData uri="http://schemas.openxmlformats.org/drawingml/2006/table">
            <a:tbl>
              <a:tblPr/>
              <a:tblGrid>
                <a:gridCol w="4146994"/>
                <a:gridCol w="4692206"/>
              </a:tblGrid>
              <a:tr h="497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16.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«Театральная деятельность как средство развития творческой активности»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Каширская </a:t>
                      </a:r>
                      <a:r>
                        <a:rPr lang="ru-RU" sz="1400" dirty="0" err="1" smtClean="0">
                          <a:latin typeface="Constantia" pitchFamily="18" charset="0"/>
                          <a:cs typeface="Times New Roman" pitchFamily="18" charset="0"/>
                        </a:rPr>
                        <a:t>Л.А.-воспитатель</a:t>
                      </a:r>
                      <a:endParaRPr lang="ru-RU" sz="1400" dirty="0" smtClean="0"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400" dirty="0">
                        <a:latin typeface="Constant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8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17. 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Воспитание у детей бережного отношения к природе через ознакомление с птицами родного края.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С.Н. </a:t>
                      </a:r>
                      <a:r>
                        <a:rPr lang="ru-RU" sz="1400" dirty="0" err="1" smtClean="0">
                          <a:latin typeface="Constantia" pitchFamily="18" charset="0"/>
                          <a:cs typeface="Times New Roman" pitchFamily="18" charset="0"/>
                        </a:rPr>
                        <a:t>Казеннова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400" dirty="0">
                        <a:latin typeface="Constant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8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18. 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Нравственно-патриотическое воспитание дошкольников через ознакомление с родным краем.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В.Г. Полякова. –воспитатель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400" dirty="0">
                        <a:latin typeface="Constant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19.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«Художественно-эстетическое развитие детей дошкольного возраста  посредством нетрадиционных техник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изодеятельности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onstantia" pitchFamily="18" charset="0"/>
                          <a:cs typeface="Times New Roman" pitchFamily="18" charset="0"/>
                        </a:rPr>
                        <a:t>И.О.Бушманова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20. 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Наблюдение –как метод ознакомления младших дошкольников с животным и растительным миром.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endParaRPr lang="ru-RU" sz="1400" dirty="0">
                        <a:latin typeface="Constant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Г.А. </a:t>
                      </a:r>
                      <a:r>
                        <a:rPr lang="ru-RU" sz="1400" dirty="0" err="1" smtClean="0">
                          <a:latin typeface="Constantia" pitchFamily="18" charset="0"/>
                          <a:cs typeface="Times New Roman" pitchFamily="18" charset="0"/>
                        </a:rPr>
                        <a:t>Криканова</a:t>
                      </a:r>
                      <a:r>
                        <a:rPr lang="ru-RU" sz="1400" dirty="0" smtClean="0">
                          <a:latin typeface="Constantia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400" dirty="0">
                        <a:latin typeface="Constant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52400"/>
          <a:ext cx="8610599" cy="5353707"/>
        </p:xfrm>
        <a:graphic>
          <a:graphicData uri="http://schemas.openxmlformats.org/drawingml/2006/table">
            <a:tbl>
              <a:tblPr/>
              <a:tblGrid>
                <a:gridCol w="4149533"/>
                <a:gridCol w="4461066"/>
              </a:tblGrid>
              <a:tr h="8718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21.«Развитие 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творческих способностей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у детей дошкольного возраста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посредством художественного ручного труда»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С.В.Субботина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22.Рисование 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песком на световых столах с детьми старшего дошкольного возраста.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Храмшина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 И.В. –педагог-психолог.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8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23.Развитие 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восприятия и эмоциональной отзывчивости средствами классической музыки.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И.Н. Семенова –   музыкальный руководитель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1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24.Воспитание 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патриотизма детей дошкольного возраста средствами физической культуры.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М.В. Завьялова –инструктор по </a:t>
                      </a:r>
                      <a:r>
                        <a:rPr lang="ru-RU" sz="1600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физвоспитанию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5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25.Использование 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народной музыки в сочетании с народно-прикладным искусством в музыкальном развитии детей.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Е.В.Дасаева –музыкальный руководитель.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4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Пластилинография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Ж.В.Сорокина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27.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«Финансовая грамотность»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Т.В.Игнатьева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28.Ориентировка </a:t>
                      </a: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в пространстве.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М.Д. Рогачева –учитель-логопед 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1.2. ПЕДАГОГИЧЕСКИЕ СОВЕТЫ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 algn="ctr" fontAlgn="base">
              <a:buNone/>
            </a:pPr>
            <a:r>
              <a:rPr lang="ru-RU" sz="5100" b="1" i="1" u="sng" dirty="0" smtClean="0">
                <a:latin typeface="Times New Roman" pitchFamily="18" charset="0"/>
                <a:cs typeface="Times New Roman" pitchFamily="18" charset="0"/>
              </a:rPr>
              <a:t>Установочный педагогический совет №1</a:t>
            </a:r>
            <a:endParaRPr lang="ru-RU" sz="5100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4000" dirty="0" smtClean="0">
                <a:latin typeface="Constantia" pitchFamily="18" charset="0"/>
              </a:rPr>
              <a:t>1. Итоги летней оздоровительной работы ДОУ. </a:t>
            </a:r>
          </a:p>
          <a:p>
            <a:pPr fontAlgn="base">
              <a:buNone/>
            </a:pPr>
            <a:r>
              <a:rPr lang="ru-RU" sz="4000" dirty="0" smtClean="0">
                <a:latin typeface="Constantia" pitchFamily="18" charset="0"/>
              </a:rPr>
              <a:t>2. Итоги подготовки ДОУ  к новому учебному году. </a:t>
            </a:r>
          </a:p>
          <a:p>
            <a:pPr fontAlgn="base">
              <a:buNone/>
            </a:pPr>
            <a:r>
              <a:rPr lang="ru-RU" sz="4000" dirty="0" smtClean="0">
                <a:latin typeface="Constantia" pitchFamily="18" charset="0"/>
              </a:rPr>
              <a:t>3.  Обсуждение и утверждение годового плана на 2023- 2024 учебный год. </a:t>
            </a:r>
          </a:p>
          <a:p>
            <a:pPr fontAlgn="base">
              <a:buNone/>
            </a:pPr>
            <a:r>
              <a:rPr lang="ru-RU" sz="4000" dirty="0" smtClean="0">
                <a:latin typeface="Constantia" pitchFamily="18" charset="0"/>
              </a:rPr>
              <a:t>4. Подготовка и оформление (ведение документации)  предметно-развивающей среды в группах по зонам развития игровым оборудованиям, пособиями, развивающим материалом и т.п. к новому учебному году.</a:t>
            </a:r>
          </a:p>
          <a:p>
            <a:pPr fontAlgn="base">
              <a:buNone/>
            </a:pPr>
            <a:r>
              <a:rPr lang="ru-RU" sz="4000" dirty="0" smtClean="0">
                <a:latin typeface="Constantia" pitchFamily="18" charset="0"/>
              </a:rPr>
              <a:t>5. Принятие и утверждение списка детей по группам на 2023- 2024 учебный год. </a:t>
            </a:r>
          </a:p>
          <a:p>
            <a:pPr fontAlgn="base">
              <a:buNone/>
            </a:pPr>
            <a:r>
              <a:rPr lang="ru-RU" sz="4000" dirty="0" smtClean="0">
                <a:latin typeface="Constantia" pitchFamily="18" charset="0"/>
              </a:rPr>
              <a:t>6.Утверждение сетки непосредственно образовательной деятельности в группах и у специалистов ДОУ. </a:t>
            </a:r>
          </a:p>
          <a:p>
            <a:pPr marL="742950" indent="-742950" fontAlgn="base">
              <a:buNone/>
            </a:pPr>
            <a:r>
              <a:rPr lang="ru-RU" sz="4000" dirty="0" smtClean="0">
                <a:latin typeface="Constantia" pitchFamily="18" charset="0"/>
              </a:rPr>
              <a:t>7. Утверждение плана работы по аттестации педагогических работников на 2020 – 2024 </a:t>
            </a:r>
            <a:r>
              <a:rPr lang="ru-RU" sz="4000" dirty="0" err="1" smtClean="0">
                <a:latin typeface="Constantia" pitchFamily="18" charset="0"/>
              </a:rPr>
              <a:t>уч.г</a:t>
            </a:r>
            <a:r>
              <a:rPr lang="ru-RU" sz="4000" dirty="0" smtClean="0">
                <a:latin typeface="Constantia" pitchFamily="18" charset="0"/>
              </a:rPr>
              <a:t>. </a:t>
            </a:r>
          </a:p>
          <a:p>
            <a:pPr marL="742950" indent="-742950" fontAlgn="base">
              <a:buNone/>
            </a:pPr>
            <a:r>
              <a:rPr lang="ru-RU" sz="4000" dirty="0" smtClean="0">
                <a:latin typeface="Constantia" pitchFamily="18" charset="0"/>
              </a:rPr>
              <a:t>8. Принятие плана графика по повышению квалификации педагогических работников дошкольного учреждения .</a:t>
            </a:r>
            <a:r>
              <a:rPr lang="ru-RU" sz="4000" dirty="0" smtClean="0"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fontAlgn="base">
              <a:buNone/>
            </a:pPr>
            <a:endParaRPr lang="ru-RU" sz="4000" dirty="0" smtClean="0">
              <a:latin typeface="Constantia" pitchFamily="18" charset="0"/>
              <a:cs typeface="Times New Roman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Повестка дня: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638800"/>
          </a:xfrm>
        </p:spPr>
        <p:txBody>
          <a:bodyPr>
            <a:normAutofit fontScale="85000" lnSpcReduction="10000"/>
          </a:bodyPr>
          <a:lstStyle/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Установочный педагогический</a:t>
            </a:r>
          </a:p>
          <a:p>
            <a:pPr algn="ctr" fontAlgn="base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совет №1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dirty="0" smtClean="0">
                <a:latin typeface="Constantia" pitchFamily="18" charset="0"/>
              </a:rPr>
              <a:t>1. Итоги подготовки ДОУ  к новому учебному году.</a:t>
            </a:r>
          </a:p>
          <a:p>
            <a:pPr fontAlgn="base">
              <a:buNone/>
            </a:pPr>
            <a:r>
              <a:rPr lang="ru-RU" sz="2400" dirty="0" smtClean="0">
                <a:latin typeface="Constantia" pitchFamily="18" charset="0"/>
              </a:rPr>
              <a:t>2.  Обсуждение и утверждение годового плана на 2023- 2024 учебный год.</a:t>
            </a:r>
          </a:p>
          <a:p>
            <a:pPr fontAlgn="base">
              <a:buNone/>
            </a:pPr>
            <a:r>
              <a:rPr lang="ru-RU" sz="2400" dirty="0" smtClean="0">
                <a:latin typeface="Constantia" pitchFamily="18" charset="0"/>
              </a:rPr>
              <a:t>3. Подготовка и оформление (ведение документации)  предметно-развивающей среды в группах по зонам развития игровым оборудованиям, пособиями, развивающим материалом и т.п. к новому учебному году.</a:t>
            </a:r>
          </a:p>
          <a:p>
            <a:pPr fontAlgn="base">
              <a:buNone/>
            </a:pPr>
            <a:r>
              <a:rPr lang="ru-RU" sz="2400" dirty="0" smtClean="0">
                <a:latin typeface="Constantia" pitchFamily="18" charset="0"/>
              </a:rPr>
              <a:t>4. Принятие и утверждение списка детей по группам на 2023- 2024 учебный год. </a:t>
            </a:r>
          </a:p>
          <a:p>
            <a:pPr fontAlgn="base">
              <a:buNone/>
            </a:pPr>
            <a:r>
              <a:rPr lang="ru-RU" sz="2400" dirty="0" smtClean="0">
                <a:latin typeface="Constantia" pitchFamily="18" charset="0"/>
              </a:rPr>
              <a:t>5.Утверждение сетки непосредственно образовательной деятельности в группах и у специалистов ДОУ на 2023- 2024 учебный год.</a:t>
            </a:r>
          </a:p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6.  Утверждение плана работы по аттестации педагогических работников на 2020 – 2024 </a:t>
            </a:r>
            <a:r>
              <a:rPr lang="ru-RU" sz="2400" dirty="0" err="1" smtClean="0">
                <a:latin typeface="Constantia" pitchFamily="18" charset="0"/>
              </a:rPr>
              <a:t>уч.г</a:t>
            </a:r>
            <a:r>
              <a:rPr lang="ru-RU" sz="2400" dirty="0" smtClean="0">
                <a:latin typeface="Constantia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7.Принятие плана графика по повышению квалификации педагогических работников дошкольного учреждения.</a:t>
            </a:r>
          </a:p>
          <a:p>
            <a:pPr fontAlgn="base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58472" cy="1276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11200" b="1" i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 №2</a:t>
            </a:r>
            <a:endParaRPr lang="ru-RU" sz="1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latin typeface="Constantia" pitchFamily="18" charset="0"/>
              </a:rPr>
              <a:t>«Финансовая грамотность детей дошкольного возраста»</a:t>
            </a:r>
            <a:endParaRPr lang="ru-RU" sz="9600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8000" dirty="0" smtClean="0">
                <a:latin typeface="Constantia" pitchFamily="18" charset="0"/>
              </a:rPr>
              <a:t>1.«Формирование  предпосылок финансовой </a:t>
            </a:r>
          </a:p>
          <a:p>
            <a:pPr algn="ctr">
              <a:buNone/>
            </a:pPr>
            <a:r>
              <a:rPr lang="ru-RU" sz="8000" dirty="0" smtClean="0">
                <a:latin typeface="Constantia" pitchFamily="18" charset="0"/>
              </a:rPr>
              <a:t>грамотности» для. детей дошкольного возраста 5-7 лет»».  </a:t>
            </a:r>
          </a:p>
          <a:p>
            <a:pPr algn="ctr">
              <a:buNone/>
            </a:pPr>
            <a:r>
              <a:rPr lang="ru-RU" sz="8000" dirty="0" smtClean="0">
                <a:latin typeface="Constantia" pitchFamily="18" charset="0"/>
              </a:rPr>
              <a:t>2.Мастер-класс «Использование демонстрационных и методических материалов по экономическому воспитанию детей дошкольного возраста»</a:t>
            </a:r>
          </a:p>
          <a:p>
            <a:pPr algn="ctr">
              <a:buNone/>
            </a:pPr>
            <a:r>
              <a:rPr lang="ru-RU" sz="8000" dirty="0" smtClean="0">
                <a:latin typeface="Constantia" pitchFamily="18" charset="0"/>
              </a:rPr>
              <a:t>3. «Использование детской литературы экономической направленности».</a:t>
            </a:r>
            <a:endParaRPr lang="ru-RU" sz="8000" b="1" dirty="0" smtClean="0"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8000" dirty="0" smtClean="0">
                <a:latin typeface="Constantia" pitchFamily="18" charset="0"/>
                <a:cs typeface="Times New Roman" pitchFamily="18" charset="0"/>
              </a:rPr>
              <a:t>Заведующий </a:t>
            </a:r>
            <a:r>
              <a:rPr lang="ru-RU" sz="8000" dirty="0" err="1" smtClean="0">
                <a:latin typeface="Constantia" pitchFamily="18" charset="0"/>
                <a:cs typeface="Times New Roman" pitchFamily="18" charset="0"/>
              </a:rPr>
              <a:t>Гребенкина</a:t>
            </a:r>
            <a:r>
              <a:rPr lang="ru-RU" sz="8000" dirty="0" smtClean="0">
                <a:latin typeface="Constantia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8000" dirty="0" smtClean="0">
                <a:latin typeface="Constantia" pitchFamily="18" charset="0"/>
                <a:cs typeface="Times New Roman" pitchFamily="18" charset="0"/>
              </a:rPr>
              <a:t> Зам </a:t>
            </a:r>
            <a:r>
              <a:rPr lang="ru-RU" sz="8000" dirty="0" err="1" smtClean="0">
                <a:latin typeface="Constantia" pitchFamily="18" charset="0"/>
                <a:cs typeface="Times New Roman" pitchFamily="18" charset="0"/>
              </a:rPr>
              <a:t>завед</a:t>
            </a:r>
            <a:r>
              <a:rPr lang="ru-RU" sz="8000" dirty="0" smtClean="0">
                <a:latin typeface="Constantia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sz="8000" dirty="0" smtClean="0">
                <a:latin typeface="Constantia" pitchFamily="18" charset="0"/>
                <a:cs typeface="Times New Roman" pitchFamily="18" charset="0"/>
              </a:rPr>
              <a:t>Игнатьева Т.В., Сыркина Н.Н.</a:t>
            </a:r>
          </a:p>
          <a:p>
            <a:pPr fontAlgn="base"/>
            <a:endParaRPr lang="ru-RU" sz="3600" dirty="0" smtClean="0"/>
          </a:p>
          <a:p>
            <a:pPr fontAlgn="base"/>
            <a:endParaRPr lang="ru-RU" sz="3600" dirty="0" smtClean="0"/>
          </a:p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НОЯБРЬ 2022г. </a:t>
            </a:r>
          </a:p>
          <a:p>
            <a:pPr algn="ctr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770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11200" b="1" i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 №3</a:t>
            </a:r>
            <a:endParaRPr lang="ru-RU" sz="11200" u="sng" dirty="0" smtClean="0"/>
          </a:p>
          <a:p>
            <a:pPr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7200" b="1" dirty="0" smtClean="0">
                <a:latin typeface="Constantia" pitchFamily="18" charset="0"/>
              </a:rPr>
              <a:t>«Нравственно- патриотическое воспитание дошкольников в современных условиях ДОУ».</a:t>
            </a:r>
            <a:endParaRPr lang="ru-RU" sz="7200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7200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Constantia" pitchFamily="18" charset="0"/>
              </a:rPr>
              <a:t>«Патриотическое воспитание дошкольников в современных условиях ДОУ»</a:t>
            </a:r>
          </a:p>
          <a:p>
            <a:pPr algn="ctr">
              <a:buNone/>
            </a:pPr>
            <a:r>
              <a:rPr lang="ru-RU" sz="7200" dirty="0" smtClean="0">
                <a:latin typeface="Constantia" pitchFamily="18" charset="0"/>
              </a:rPr>
              <a:t>«Духовные ценности в воспитании детей»</a:t>
            </a:r>
          </a:p>
          <a:p>
            <a:pPr algn="ctr">
              <a:buNone/>
            </a:pPr>
            <a:r>
              <a:rPr lang="ru-RU" sz="7200" dirty="0" smtClean="0">
                <a:latin typeface="Constantia" pitchFamily="18" charset="0"/>
              </a:rPr>
              <a:t> «Музыка в формировании нравственно – патриотических качеств дошкольников»;</a:t>
            </a:r>
          </a:p>
          <a:p>
            <a:pPr algn="ctr">
              <a:buNone/>
            </a:pPr>
            <a:r>
              <a:rPr lang="ru-RU" sz="7200" dirty="0" smtClean="0">
                <a:latin typeface="Constantia" pitchFamily="18" charset="0"/>
              </a:rPr>
              <a:t>«Использование проектного метода в патриотическом воспитании дошкольников»</a:t>
            </a:r>
          </a:p>
          <a:p>
            <a:pPr algn="ctr">
              <a:buNone/>
            </a:pPr>
            <a:r>
              <a:rPr lang="ru-RU" sz="7200" dirty="0" smtClean="0">
                <a:latin typeface="Constantia" pitchFamily="18" charset="0"/>
              </a:rPr>
              <a:t>Мастер – класс «Народные игры - как средство нравственно–патриотического воспитания дошкольников»</a:t>
            </a:r>
          </a:p>
          <a:p>
            <a:pPr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 fontAlgn="base"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МАРТ 2023г.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 по ВМР Горина О.А., </a:t>
            </a:r>
          </a:p>
          <a:p>
            <a:pPr algn="ctr" fontAlgn="base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Полякова В.Г.,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Бушманова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И.О., Дасаева Е.В., Субботина С.В.</a:t>
            </a:r>
          </a:p>
          <a:p>
            <a:pPr algn="ctr" fontAlgn="base"/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b="1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11200" b="1" i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 №4</a:t>
            </a:r>
            <a:endParaRPr lang="ru-RU" sz="1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Итоговый.  «Реализация основных задач работы МБДОУ»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Анализ работы МБДОУ за 2023- 2024 учебный год, о выполнении задач годового плана; 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Анализ мониторинга освоения детьми образовательных областей. 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Творческие отчеты воспитателей. 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 перспективах на 2024-2025 новый  учебный год.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Утверждение плана летней оздоровительной работы. «Здравствуй лето».</a:t>
            </a:r>
          </a:p>
          <a:p>
            <a:pPr algn="ctr" fontAlgn="base"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И.В., учитель-логопед Рогачева М.Д.</a:t>
            </a:r>
          </a:p>
          <a:p>
            <a:pPr algn="ctr" fontAlgn="base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МАЙ 2024г. 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sz="6400" dirty="0" smtClean="0"/>
              <a:t> </a:t>
            </a:r>
          </a:p>
          <a:p>
            <a:pPr algn="ctr" fontAlgn="base">
              <a:buNone/>
            </a:pPr>
            <a:r>
              <a:rPr lang="ru-RU" sz="64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1.3 СЕМИНАРЫ, СЕМИНАРЫ-ПРАКТИКУМЫ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762001"/>
          <a:ext cx="8686800" cy="5865562"/>
        </p:xfrm>
        <a:graphic>
          <a:graphicData uri="http://schemas.openxmlformats.org/drawingml/2006/table">
            <a:tbl>
              <a:tblPr/>
              <a:tblGrid>
                <a:gridCol w="513531"/>
                <a:gridCol w="3958702"/>
                <a:gridCol w="1916285"/>
                <a:gridCol w="2298282"/>
              </a:tblGrid>
              <a:tr h="111824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  <a:ea typeface="Cambria" pitchFamily="18" charset="0"/>
                        </a:rPr>
                        <a:t>«</a:t>
                      </a:r>
                      <a:r>
                        <a:rPr lang="ru-RU" sz="1400" b="1" dirty="0" smtClean="0">
                          <a:latin typeface="Constantia" pitchFamily="18" charset="0"/>
                        </a:rPr>
                        <a:t>Внедрение в практику работы ДОУ  ФОП ДО: вопросы и ответы»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Педчас</a:t>
                      </a:r>
                      <a:endParaRPr lang="ru-RU" sz="1400" dirty="0" smtClean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Зам.завед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. по ВМР Горина О.А.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Октябрь, декабрь, март, май</a:t>
                      </a:r>
                      <a:endParaRPr lang="ru-RU" sz="1400" dirty="0" smtClean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57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«Дидактические 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игры</a:t>
                      </a:r>
                      <a:r>
                        <a:rPr lang="ru-RU" sz="1400" b="0" baseline="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как 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средство 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развития</a:t>
                      </a:r>
                      <a:r>
                        <a:rPr lang="ru-RU" sz="1400" b="0" baseline="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интеллектуальных и</a:t>
                      </a:r>
                      <a:r>
                        <a:rPr lang="ru-RU" sz="1400" b="0" baseline="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творческих</a:t>
                      </a:r>
                      <a:r>
                        <a:rPr lang="ru-RU" sz="1400" b="0" baseline="0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способностей 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детей»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Консультация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Зам.завед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. по ВМР Горина О.А.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Чирикова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 Н.В.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64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«Формирование </a:t>
                      </a:r>
                      <a:r>
                        <a:rPr lang="ru-RU" sz="14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экопривычек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 у: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-педагогов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-детей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-родителей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Семинар-практикум  Январь  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Зам.завед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. по ВМР Горина О.А.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Казеннова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 С.Н.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91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«Педагогический такт в работе воспитателя группы»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Консультация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Зам.завед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. по ВМР Горина О.А.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62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«Формирование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здорового образа жизни.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через </a:t>
                      </a:r>
                      <a:r>
                        <a:rPr lang="ru-RU" sz="14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физкультурно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 –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оздоровительную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работу с детьми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дошкольного возраста» </a:t>
                      </a:r>
                      <a:endParaRPr lang="ru-RU" sz="1400" b="1" dirty="0" smtClean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Семинар-практикум  апрель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Зам.завед</a:t>
                      </a: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. по ВМР Горина О.А.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Инструктор физ.воспитания Завьялова М.В.</a:t>
                      </a:r>
                      <a:endParaRPr lang="ru-RU" sz="14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764" marR="49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1.4 МАСТЕР-КЛАСС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4876800"/>
            <a:ext cx="4648200" cy="16303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600" y="990600"/>
          <a:ext cx="7924800" cy="3790623"/>
        </p:xfrm>
        <a:graphic>
          <a:graphicData uri="http://schemas.openxmlformats.org/drawingml/2006/table">
            <a:tbl>
              <a:tblPr/>
              <a:tblGrid>
                <a:gridCol w="457200"/>
                <a:gridCol w="3962400"/>
                <a:gridCol w="1447800"/>
                <a:gridCol w="2057400"/>
              </a:tblGrid>
              <a:tr h="313166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034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935"/>
                        </a:spcAft>
                      </a:pPr>
                      <a:r>
                        <a:rPr lang="ru-RU" sz="16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«Развитие </a:t>
                      </a:r>
                      <a:r>
                        <a:rPr lang="ru-RU" sz="16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творческого потенциала дошкольников средствами художественно-эстетического </a:t>
                      </a:r>
                      <a:r>
                        <a:rPr lang="ru-RU" sz="1600" b="1" dirty="0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развития»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onstantia" pitchFamily="18" charset="0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 Трыкина В.А.</a:t>
                      </a: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935"/>
                        </a:spcAft>
                      </a:pPr>
                      <a:r>
                        <a:rPr lang="ru-RU" sz="16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ИКТ-компетентность- важная составляющая умений современного педагога( программа </a:t>
                      </a:r>
                      <a:r>
                        <a:rPr lang="en-US" sz="16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Power Point</a:t>
                      </a:r>
                      <a:r>
                        <a:rPr lang="ru-RU" sz="16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dirty="0" err="1">
                          <a:latin typeface="Constantia" pitchFamily="18" charset="0"/>
                          <a:ea typeface="Times New Roman"/>
                          <a:cs typeface="Times New Roman"/>
                        </a:rPr>
                        <a:t>Movia</a:t>
                      </a:r>
                      <a:r>
                        <a:rPr lang="en-US" sz="16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 Maker</a:t>
                      </a:r>
                      <a:r>
                        <a:rPr lang="ru-RU" sz="16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, создание видеороликов.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nstantia" pitchFamily="18" charset="0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Горина О.А.</a:t>
                      </a: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935"/>
                        </a:spcAft>
                      </a:pPr>
                      <a:r>
                        <a:rPr lang="ru-RU" sz="1600" b="1">
                          <a:latin typeface="Constantia" pitchFamily="18" charset="0"/>
                          <a:ea typeface="Times New Roman"/>
                          <a:cs typeface="Times New Roman"/>
                        </a:rPr>
                        <a:t>«Игровая деятельность как эффективное средство гражданско-патриотического воспитания»  </a:t>
                      </a: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onstantia" pitchFamily="18" charset="0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Полякова В.Г.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81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Апрель 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Жаворонкова В.В.</a:t>
                      </a:r>
                      <a:endParaRPr lang="ru-RU" sz="1600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1.6 ОТКРЫТЫЕ ПРОСМОТРЫ</a:t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 ОБРАЗОВАТЕЛЬНОЙ ПЕДАГОГИЧЕСКОЙ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Constantia" pitchFamily="18" charset="0"/>
              </a:rPr>
              <a:t>1.</a:t>
            </a:r>
            <a:r>
              <a:rPr lang="ru-RU" sz="6600" b="1" dirty="0" smtClean="0">
                <a:latin typeface="Constantia" pitchFamily="18" charset="0"/>
              </a:rPr>
              <a:t>Развлечение  «День знаний» </a:t>
            </a:r>
            <a:r>
              <a:rPr lang="ru-RU" sz="6600" dirty="0" smtClean="0">
                <a:latin typeface="Constantia" pitchFamily="18" charset="0"/>
              </a:rPr>
              <a:t>август Музыкальный руководитель, воспитатели, </a:t>
            </a:r>
            <a:r>
              <a:rPr lang="ru-RU" sz="6600" dirty="0" smtClean="0">
                <a:latin typeface="Constantia" pitchFamily="18" charset="0"/>
              </a:rPr>
              <a:t>родители</a:t>
            </a:r>
          </a:p>
          <a:p>
            <a:pPr algn="ctr" fontAlgn="base">
              <a:buNone/>
            </a:pPr>
            <a:r>
              <a:rPr lang="ru-RU" sz="6400" dirty="0" smtClean="0">
                <a:latin typeface="Constantia" pitchFamily="18" charset="0"/>
              </a:rPr>
              <a:t>2.</a:t>
            </a:r>
            <a:r>
              <a:rPr lang="ru-RU" sz="6400" dirty="0" smtClean="0">
                <a:latin typeface="Constantia" pitchFamily="18" charset="0"/>
              </a:rPr>
              <a:t> </a:t>
            </a:r>
            <a:r>
              <a:rPr lang="ru-RU" sz="6400" b="1" dirty="0" smtClean="0">
                <a:latin typeface="Constantia" pitchFamily="18" charset="0"/>
              </a:rPr>
              <a:t>Встречи с ветеранами педагогического труда «Не стареют душой ветераны» сентябрь </a:t>
            </a:r>
            <a:r>
              <a:rPr lang="ru-RU" sz="6400" b="1" dirty="0" smtClean="0">
                <a:latin typeface="Constantia" pitchFamily="18" charset="0"/>
              </a:rPr>
              <a:t>2023</a:t>
            </a:r>
            <a:endParaRPr lang="ru-RU" sz="6600" dirty="0" smtClean="0">
              <a:latin typeface="Constantia" pitchFamily="18" charset="0"/>
            </a:endParaRP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3</a:t>
            </a:r>
            <a:r>
              <a:rPr lang="ru-RU" sz="6600" dirty="0" smtClean="0">
                <a:latin typeface="Constantia" pitchFamily="18" charset="0"/>
              </a:rPr>
              <a:t>.</a:t>
            </a:r>
            <a:r>
              <a:rPr lang="ru-RU" sz="6600" b="1" dirty="0" smtClean="0">
                <a:latin typeface="Constantia" pitchFamily="18" charset="0"/>
              </a:rPr>
              <a:t>Есенинские </a:t>
            </a:r>
            <a:r>
              <a:rPr lang="ru-RU" sz="6600" b="1" dirty="0" err="1" smtClean="0">
                <a:latin typeface="Constantia" pitchFamily="18" charset="0"/>
              </a:rPr>
              <a:t>Осенины</a:t>
            </a:r>
            <a:r>
              <a:rPr lang="ru-RU" sz="6600" b="1" dirty="0" smtClean="0">
                <a:latin typeface="Constantia" pitchFamily="18" charset="0"/>
              </a:rPr>
              <a:t> , Праздник </a:t>
            </a:r>
            <a:r>
              <a:rPr lang="ru-RU" sz="6600" b="1" dirty="0" err="1" smtClean="0">
                <a:latin typeface="Constantia" pitchFamily="18" charset="0"/>
              </a:rPr>
              <a:t>осени.</a:t>
            </a:r>
            <a:r>
              <a:rPr lang="ru-RU" sz="6600" dirty="0" err="1" smtClean="0">
                <a:latin typeface="Constantia" pitchFamily="18" charset="0"/>
              </a:rPr>
              <a:t>октябрьМузыкальный</a:t>
            </a:r>
            <a:r>
              <a:rPr lang="ru-RU" sz="6600" dirty="0" smtClean="0">
                <a:latin typeface="Constantia" pitchFamily="18" charset="0"/>
              </a:rPr>
              <a:t> руководитель, воспитатели </a:t>
            </a:r>
            <a:r>
              <a:rPr lang="ru-RU" sz="6600" dirty="0" err="1" smtClean="0">
                <a:latin typeface="Constantia" pitchFamily="18" charset="0"/>
              </a:rPr>
              <a:t>подг.гр</a:t>
            </a:r>
            <a:r>
              <a:rPr lang="ru-RU" sz="6600" dirty="0" smtClean="0">
                <a:latin typeface="Constantia" pitchFamily="18" charset="0"/>
              </a:rPr>
              <a:t> Горина О.А., </a:t>
            </a:r>
            <a:r>
              <a:rPr lang="ru-RU" sz="6600" dirty="0" err="1" smtClean="0">
                <a:latin typeface="Constantia" pitchFamily="18" charset="0"/>
              </a:rPr>
              <a:t>Востепанова</a:t>
            </a:r>
            <a:r>
              <a:rPr lang="ru-RU" sz="6600" dirty="0" smtClean="0">
                <a:latin typeface="Constantia" pitchFamily="18" charset="0"/>
              </a:rPr>
              <a:t> Е.А. </a:t>
            </a: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4</a:t>
            </a:r>
            <a:r>
              <a:rPr lang="ru-RU" sz="6600" dirty="0" smtClean="0">
                <a:latin typeface="Constantia" pitchFamily="18" charset="0"/>
              </a:rPr>
              <a:t>.</a:t>
            </a:r>
            <a:r>
              <a:rPr lang="ru-RU" sz="6600" b="1" dirty="0" smtClean="0">
                <a:latin typeface="Constantia" pitchFamily="18" charset="0"/>
              </a:rPr>
              <a:t>Открытый </a:t>
            </a:r>
            <a:r>
              <a:rPr lang="ru-RU" sz="6600" b="1" dirty="0" smtClean="0">
                <a:latin typeface="Constantia" pitchFamily="18" charset="0"/>
              </a:rPr>
              <a:t>просмотр образовательной области  «Социально-коммуникативное развитие (патриотическое воспитание)»</a:t>
            </a:r>
            <a:r>
              <a:rPr lang="ru-RU" sz="6600" dirty="0" smtClean="0">
                <a:latin typeface="Constantia" pitchFamily="18" charset="0"/>
              </a:rPr>
              <a:t> ноябрь</a:t>
            </a:r>
          </a:p>
          <a:p>
            <a:pPr algn="ctr"/>
            <a:r>
              <a:rPr lang="ru-RU" sz="6600" b="1" dirty="0" smtClean="0">
                <a:latin typeface="Constantia" pitchFamily="18" charset="0"/>
              </a:rPr>
              <a:t>Полякова В.Г.</a:t>
            </a:r>
            <a:endParaRPr lang="ru-RU" sz="6600" dirty="0" smtClean="0">
              <a:latin typeface="Constantia" pitchFamily="18" charset="0"/>
            </a:endParaRPr>
          </a:p>
          <a:p>
            <a:pPr algn="ctr"/>
            <a:r>
              <a:rPr lang="ru-RU" sz="6600" b="1" dirty="0" smtClean="0">
                <a:latin typeface="Constantia" pitchFamily="18" charset="0"/>
              </a:rPr>
              <a:t>Игнатьева Т.В.</a:t>
            </a:r>
            <a:endParaRPr lang="ru-RU" sz="6600" dirty="0" smtClean="0">
              <a:latin typeface="Constantia" pitchFamily="18" charset="0"/>
            </a:endParaRPr>
          </a:p>
          <a:p>
            <a:pPr algn="ctr"/>
            <a:r>
              <a:rPr lang="ru-RU" sz="6600" b="1" dirty="0" err="1" smtClean="0">
                <a:latin typeface="Constantia" pitchFamily="18" charset="0"/>
              </a:rPr>
              <a:t>Чирикова</a:t>
            </a:r>
            <a:r>
              <a:rPr lang="ru-RU" sz="6600" b="1" dirty="0" smtClean="0">
                <a:latin typeface="Constantia" pitchFamily="18" charset="0"/>
              </a:rPr>
              <a:t> Н.В.</a:t>
            </a:r>
            <a:endParaRPr lang="ru-RU" sz="6600" dirty="0" smtClean="0">
              <a:latin typeface="Constantia" pitchFamily="18" charset="0"/>
            </a:endParaRP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5</a:t>
            </a:r>
            <a:r>
              <a:rPr lang="ru-RU" sz="6600" dirty="0" smtClean="0">
                <a:latin typeface="Constantia" pitchFamily="18" charset="0"/>
              </a:rPr>
              <a:t>.   </a:t>
            </a:r>
            <a:r>
              <a:rPr lang="ru-RU" sz="6600" b="1" dirty="0" smtClean="0">
                <a:latin typeface="Constantia" pitchFamily="18" charset="0"/>
              </a:rPr>
              <a:t>День народного единства</a:t>
            </a:r>
            <a:r>
              <a:rPr lang="ru-RU" sz="6600" dirty="0" smtClean="0">
                <a:latin typeface="Constantia" pitchFamily="18" charset="0"/>
              </a:rPr>
              <a:t> ноябрь </a:t>
            </a:r>
            <a:r>
              <a:rPr lang="ru-RU" sz="6600" dirty="0" smtClean="0">
                <a:latin typeface="Constantia" pitchFamily="18" charset="0"/>
              </a:rPr>
              <a:t>Муз  рук, </a:t>
            </a:r>
            <a:r>
              <a:rPr lang="ru-RU" sz="6600" dirty="0" smtClean="0">
                <a:latin typeface="Constantia" pitchFamily="18" charset="0"/>
              </a:rPr>
              <a:t>воспитатели </a:t>
            </a:r>
            <a:r>
              <a:rPr lang="ru-RU" sz="6600" dirty="0" err="1" smtClean="0">
                <a:latin typeface="Constantia" pitchFamily="18" charset="0"/>
              </a:rPr>
              <a:t>старш</a:t>
            </a:r>
            <a:r>
              <a:rPr lang="ru-RU" sz="6600" dirty="0" smtClean="0">
                <a:latin typeface="Constantia" pitchFamily="18" charset="0"/>
              </a:rPr>
              <a:t>., </a:t>
            </a:r>
            <a:r>
              <a:rPr lang="ru-RU" sz="6600" dirty="0" err="1" smtClean="0">
                <a:latin typeface="Constantia" pitchFamily="18" charset="0"/>
              </a:rPr>
              <a:t>подг.гр</a:t>
            </a:r>
            <a:endParaRPr lang="ru-RU" sz="6600" dirty="0" smtClean="0">
              <a:latin typeface="Constantia" pitchFamily="18" charset="0"/>
            </a:endParaRP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6</a:t>
            </a:r>
            <a:r>
              <a:rPr lang="ru-RU" sz="6600" dirty="0" smtClean="0">
                <a:latin typeface="Constantia" pitchFamily="18" charset="0"/>
              </a:rPr>
              <a:t>. </a:t>
            </a:r>
            <a:r>
              <a:rPr lang="ru-RU" sz="6600" b="1" dirty="0" smtClean="0">
                <a:latin typeface="Constantia" pitchFamily="18" charset="0"/>
              </a:rPr>
              <a:t>Праздник</a:t>
            </a:r>
            <a:r>
              <a:rPr lang="ru-RU" sz="6600" dirty="0" smtClean="0">
                <a:latin typeface="Constantia" pitchFamily="18" charset="0"/>
              </a:rPr>
              <a:t> </a:t>
            </a:r>
            <a:r>
              <a:rPr lang="ru-RU" sz="6600" b="1" dirty="0" smtClean="0">
                <a:latin typeface="Constantia" pitchFamily="18" charset="0"/>
              </a:rPr>
              <a:t>«День матери» для </a:t>
            </a:r>
            <a:r>
              <a:rPr lang="ru-RU" sz="6600" b="1" dirty="0" err="1" smtClean="0">
                <a:latin typeface="Constantia" pitchFamily="18" charset="0"/>
              </a:rPr>
              <a:t>подг.гр</a:t>
            </a:r>
            <a:r>
              <a:rPr lang="ru-RU" sz="6600" b="1" dirty="0" smtClean="0">
                <a:latin typeface="Constantia" pitchFamily="18" charset="0"/>
              </a:rPr>
              <a:t>.</a:t>
            </a:r>
            <a:r>
              <a:rPr lang="ru-RU" sz="6600" dirty="0" smtClean="0">
                <a:latin typeface="Constantia" pitchFamily="18" charset="0"/>
              </a:rPr>
              <a:t> Ноябрь Зам </a:t>
            </a:r>
            <a:r>
              <a:rPr lang="ru-RU" sz="6600" dirty="0" err="1" smtClean="0">
                <a:latin typeface="Constantia" pitchFamily="18" charset="0"/>
              </a:rPr>
              <a:t>завед</a:t>
            </a:r>
            <a:r>
              <a:rPr lang="ru-RU" sz="6600" dirty="0" smtClean="0">
                <a:latin typeface="Constantia" pitchFamily="18" charset="0"/>
              </a:rPr>
              <a:t>. По ВМР Горина О.А.  Муз. руководитель Воспитатели </a:t>
            </a:r>
            <a:r>
              <a:rPr lang="ru-RU" sz="6600" dirty="0" err="1" smtClean="0">
                <a:latin typeface="Constantia" pitchFamily="18" charset="0"/>
              </a:rPr>
              <a:t>Подг.гр</a:t>
            </a:r>
            <a:r>
              <a:rPr lang="ru-RU" sz="6600" dirty="0" smtClean="0">
                <a:latin typeface="Constantia" pitchFamily="18" charset="0"/>
              </a:rPr>
              <a:t>.</a:t>
            </a: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7</a:t>
            </a:r>
            <a:r>
              <a:rPr lang="ru-RU" sz="6600" dirty="0" smtClean="0">
                <a:latin typeface="Constantia" pitchFamily="18" charset="0"/>
              </a:rPr>
              <a:t>. </a:t>
            </a:r>
            <a:r>
              <a:rPr lang="ru-RU" sz="6600" b="1" dirty="0" smtClean="0">
                <a:latin typeface="Constantia" pitchFamily="18" charset="0"/>
              </a:rPr>
              <a:t>Веселый праздник</a:t>
            </a:r>
            <a:r>
              <a:rPr lang="ru-RU" sz="6600" dirty="0" smtClean="0">
                <a:latin typeface="Constantia" pitchFamily="18" charset="0"/>
              </a:rPr>
              <a:t> </a:t>
            </a:r>
            <a:r>
              <a:rPr lang="ru-RU" sz="6600" b="1" dirty="0" smtClean="0">
                <a:latin typeface="Constantia" pitchFamily="18" charset="0"/>
              </a:rPr>
              <a:t>«Новый год»</a:t>
            </a:r>
            <a:r>
              <a:rPr lang="ru-RU" sz="6600" dirty="0" smtClean="0">
                <a:latin typeface="Constantia" pitchFamily="18" charset="0"/>
              </a:rPr>
              <a:t> декабрь Муз. руководитель Воспитатели всех  возрастных  групп  Зам </a:t>
            </a:r>
            <a:r>
              <a:rPr lang="ru-RU" sz="6600" dirty="0" err="1" smtClean="0">
                <a:latin typeface="Constantia" pitchFamily="18" charset="0"/>
              </a:rPr>
              <a:t>завед</a:t>
            </a:r>
            <a:r>
              <a:rPr lang="ru-RU" sz="6600" dirty="0" smtClean="0">
                <a:latin typeface="Constantia" pitchFamily="18" charset="0"/>
              </a:rPr>
              <a:t>. По ВМР Горина О.А. , </a:t>
            </a:r>
            <a:r>
              <a:rPr lang="ru-RU" sz="6600" dirty="0" err="1" smtClean="0">
                <a:latin typeface="Constantia" pitchFamily="18" charset="0"/>
              </a:rPr>
              <a:t>Востепанова</a:t>
            </a:r>
            <a:r>
              <a:rPr lang="ru-RU" sz="6600" dirty="0" smtClean="0">
                <a:latin typeface="Constantia" pitchFamily="18" charset="0"/>
              </a:rPr>
              <a:t> Е.А.</a:t>
            </a: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8</a:t>
            </a:r>
            <a:r>
              <a:rPr lang="ru-RU" sz="6600" dirty="0" smtClean="0">
                <a:latin typeface="Constantia" pitchFamily="18" charset="0"/>
              </a:rPr>
              <a:t>. </a:t>
            </a:r>
            <a:r>
              <a:rPr lang="ru-RU" sz="6600" b="1" dirty="0" smtClean="0">
                <a:latin typeface="Constantia" pitchFamily="18" charset="0"/>
              </a:rPr>
              <a:t>Неделя психологии в ДОУ</a:t>
            </a:r>
            <a:r>
              <a:rPr lang="ru-RU" sz="6600" dirty="0" smtClean="0">
                <a:latin typeface="Constantia" pitchFamily="18" charset="0"/>
              </a:rPr>
              <a:t> январь Зам </a:t>
            </a:r>
            <a:r>
              <a:rPr lang="ru-RU" sz="6600" dirty="0" err="1" smtClean="0">
                <a:latin typeface="Constantia" pitchFamily="18" charset="0"/>
              </a:rPr>
              <a:t>завед</a:t>
            </a:r>
            <a:r>
              <a:rPr lang="ru-RU" sz="6600" dirty="0" smtClean="0">
                <a:latin typeface="Constantia" pitchFamily="18" charset="0"/>
              </a:rPr>
              <a:t>. По ВМР Горина О.А.  Педагог-психолог </a:t>
            </a:r>
            <a:r>
              <a:rPr lang="ru-RU" sz="6600" dirty="0" err="1" smtClean="0">
                <a:latin typeface="Constantia" pitchFamily="18" charset="0"/>
              </a:rPr>
              <a:t>Храмшина</a:t>
            </a:r>
            <a:r>
              <a:rPr lang="ru-RU" sz="6600" dirty="0" smtClean="0">
                <a:latin typeface="Constantia" pitchFamily="18" charset="0"/>
              </a:rPr>
              <a:t> И.В.</a:t>
            </a: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8</a:t>
            </a:r>
            <a:r>
              <a:rPr lang="ru-RU" sz="6600" dirty="0" smtClean="0">
                <a:latin typeface="Constantia" pitchFamily="18" charset="0"/>
              </a:rPr>
              <a:t>. </a:t>
            </a:r>
            <a:r>
              <a:rPr lang="ru-RU" sz="6600" b="1" dirty="0" smtClean="0">
                <a:latin typeface="Constantia" pitchFamily="18" charset="0"/>
              </a:rPr>
              <a:t>Спортивный праздник  «Вместе с папой»</a:t>
            </a:r>
            <a:r>
              <a:rPr lang="ru-RU" sz="6600" dirty="0" smtClean="0">
                <a:latin typeface="Constantia" pitchFamily="18" charset="0"/>
              </a:rPr>
              <a:t> февраль Зам </a:t>
            </a:r>
            <a:r>
              <a:rPr lang="ru-RU" sz="6600" dirty="0" err="1" smtClean="0">
                <a:latin typeface="Constantia" pitchFamily="18" charset="0"/>
              </a:rPr>
              <a:t>завед</a:t>
            </a:r>
            <a:r>
              <a:rPr lang="ru-RU" sz="6600" dirty="0" smtClean="0">
                <a:latin typeface="Constantia" pitchFamily="18" charset="0"/>
              </a:rPr>
              <a:t>. По ВМР Горина О.А.  Воспитатели старшего дошкольного возраста </a:t>
            </a:r>
          </a:p>
          <a:p>
            <a:pPr algn="ctr" fontAlgn="base">
              <a:buNone/>
            </a:pPr>
            <a:r>
              <a:rPr lang="ru-RU" sz="6600" dirty="0" smtClean="0">
                <a:latin typeface="Constantia" pitchFamily="18" charset="0"/>
              </a:rPr>
              <a:t>9</a:t>
            </a:r>
            <a:r>
              <a:rPr lang="ru-RU" sz="6600" dirty="0" smtClean="0">
                <a:latin typeface="Constantia" pitchFamily="18" charset="0"/>
              </a:rPr>
              <a:t>. </a:t>
            </a:r>
            <a:r>
              <a:rPr lang="ru-RU" sz="6600" b="1" dirty="0" smtClean="0">
                <a:latin typeface="Constantia" pitchFamily="18" charset="0"/>
              </a:rPr>
              <a:t>Совместное с родителями</a:t>
            </a:r>
            <a:r>
              <a:rPr lang="ru-RU" sz="6600" dirty="0" smtClean="0">
                <a:latin typeface="Constantia" pitchFamily="18" charset="0"/>
              </a:rPr>
              <a:t> </a:t>
            </a:r>
            <a:r>
              <a:rPr lang="ru-RU" sz="6600" b="1" dirty="0" smtClean="0">
                <a:latin typeface="Constantia" pitchFamily="18" charset="0"/>
              </a:rPr>
              <a:t>развлечение «Мама, папа, я –спортивная семья» в  старших группах </a:t>
            </a:r>
            <a:r>
              <a:rPr lang="ru-RU" sz="6600" dirty="0" smtClean="0">
                <a:latin typeface="Constantia" pitchFamily="18" charset="0"/>
              </a:rPr>
              <a:t>февраль Инструктор ФИЗО. Заместитель зав. по ВМР Горина О.А.</a:t>
            </a:r>
          </a:p>
          <a:p>
            <a:pPr fontAlgn="base">
              <a:buNone/>
            </a:pPr>
            <a:endParaRPr lang="ru-RU" sz="6200" dirty="0">
              <a:latin typeface="Constant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6172199"/>
            <a:ext cx="61563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85800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11.</a:t>
            </a:r>
            <a:r>
              <a:rPr lang="ru-RU" sz="1800" b="1" dirty="0" smtClean="0">
                <a:latin typeface="Constantia" pitchFamily="18" charset="0"/>
              </a:rPr>
              <a:t>«Волшебный мир театра» (неделя театра в ДОУ)</a:t>
            </a:r>
            <a:r>
              <a:rPr lang="ru-RU" sz="1800" dirty="0" smtClean="0">
                <a:latin typeface="Constantia" pitchFamily="18" charset="0"/>
              </a:rPr>
              <a:t>  27 марта Муз. руководитель Воспитатели всех  возрастных  групп Зам </a:t>
            </a:r>
            <a:r>
              <a:rPr lang="ru-RU" sz="1800" dirty="0" err="1" smtClean="0">
                <a:latin typeface="Constantia" pitchFamily="18" charset="0"/>
              </a:rPr>
              <a:t>завед</a:t>
            </a:r>
            <a:r>
              <a:rPr lang="ru-RU" sz="1800" dirty="0" smtClean="0">
                <a:latin typeface="Constantia" pitchFamily="18" charset="0"/>
              </a:rPr>
              <a:t>. </a:t>
            </a:r>
          </a:p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По ВМР Горина О.А., </a:t>
            </a:r>
            <a:r>
              <a:rPr lang="ru-RU" sz="1800" dirty="0" err="1" smtClean="0">
                <a:latin typeface="Constantia" pitchFamily="18" charset="0"/>
              </a:rPr>
              <a:t>Востепанова</a:t>
            </a:r>
            <a:r>
              <a:rPr lang="ru-RU" sz="1800" dirty="0" smtClean="0">
                <a:latin typeface="Constantia" pitchFamily="18" charset="0"/>
              </a:rPr>
              <a:t> Е.А. </a:t>
            </a:r>
          </a:p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12. </a:t>
            </a:r>
            <a:r>
              <a:rPr lang="ru-RU" sz="1800" b="1" dirty="0" smtClean="0">
                <a:latin typeface="Constantia" pitchFamily="18" charset="0"/>
              </a:rPr>
              <a:t>Открытые просмотры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b="1" dirty="0" smtClean="0">
                <a:latin typeface="Constantia" pitchFamily="18" charset="0"/>
              </a:rPr>
              <a:t>образовательной области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b="1" dirty="0" smtClean="0">
                <a:latin typeface="Constantia" pitchFamily="18" charset="0"/>
              </a:rPr>
              <a:t>«Социально-коммуникативное развитие (патриотическое воспитание)»</a:t>
            </a:r>
            <a:r>
              <a:rPr lang="ru-RU" sz="1800" dirty="0" smtClean="0">
                <a:latin typeface="Constantia" pitchFamily="18" charset="0"/>
              </a:rPr>
              <a:t> март</a:t>
            </a:r>
          </a:p>
          <a:p>
            <a:pPr algn="ctr"/>
            <a:r>
              <a:rPr lang="ru-RU" sz="1800" b="1" dirty="0" err="1" smtClean="0">
                <a:latin typeface="Constantia" pitchFamily="18" charset="0"/>
              </a:rPr>
              <a:t>Велькина</a:t>
            </a:r>
            <a:r>
              <a:rPr lang="ru-RU" sz="1800" b="1" dirty="0" smtClean="0">
                <a:latin typeface="Constantia" pitchFamily="18" charset="0"/>
              </a:rPr>
              <a:t> А.А.</a:t>
            </a:r>
            <a:endParaRPr lang="ru-RU" sz="1800" dirty="0" smtClean="0">
              <a:latin typeface="Constantia" pitchFamily="18" charset="0"/>
            </a:endParaRPr>
          </a:p>
          <a:p>
            <a:pPr algn="ctr"/>
            <a:r>
              <a:rPr lang="ru-RU" sz="1800" b="1" dirty="0" err="1" smtClean="0">
                <a:latin typeface="Constantia" pitchFamily="18" charset="0"/>
              </a:rPr>
              <a:t>Левочкина</a:t>
            </a:r>
            <a:r>
              <a:rPr lang="ru-RU" sz="1800" b="1" dirty="0" smtClean="0">
                <a:latin typeface="Constantia" pitchFamily="18" charset="0"/>
              </a:rPr>
              <a:t> Е.М.</a:t>
            </a:r>
            <a:endParaRPr lang="ru-RU" sz="1800" dirty="0" smtClean="0">
              <a:latin typeface="Constantia" pitchFamily="18" charset="0"/>
            </a:endParaRPr>
          </a:p>
          <a:p>
            <a:pPr algn="ctr"/>
            <a:r>
              <a:rPr lang="ru-RU" sz="1800" b="1" dirty="0" smtClean="0">
                <a:latin typeface="Constantia" pitchFamily="18" charset="0"/>
              </a:rPr>
              <a:t>Савельева А.В.</a:t>
            </a:r>
            <a:endParaRPr lang="ru-RU" sz="1800" dirty="0" smtClean="0">
              <a:latin typeface="Constantia" pitchFamily="18" charset="0"/>
            </a:endParaRPr>
          </a:p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13.</a:t>
            </a:r>
            <a:r>
              <a:rPr lang="ru-RU" sz="1800" b="1" dirty="0" smtClean="0">
                <a:latin typeface="Constantia" pitchFamily="18" charset="0"/>
              </a:rPr>
              <a:t>Праздник «8 марта </a:t>
            </a:r>
            <a:r>
              <a:rPr lang="ru-RU" sz="1800" dirty="0" smtClean="0">
                <a:latin typeface="Constantia" pitchFamily="18" charset="0"/>
              </a:rPr>
              <a:t>март Муз. </a:t>
            </a:r>
            <a:r>
              <a:rPr lang="ru-RU" sz="1800" dirty="0" err="1" smtClean="0">
                <a:latin typeface="Constantia" pitchFamily="18" charset="0"/>
              </a:rPr>
              <a:t>РуководительВоспитатели</a:t>
            </a:r>
            <a:r>
              <a:rPr lang="ru-RU" sz="1800" dirty="0" smtClean="0">
                <a:latin typeface="Constantia" pitchFamily="18" charset="0"/>
              </a:rPr>
              <a:t>  </a:t>
            </a:r>
            <a:r>
              <a:rPr lang="ru-RU" sz="1800" dirty="0" err="1" smtClean="0">
                <a:latin typeface="Constantia" pitchFamily="18" charset="0"/>
              </a:rPr>
              <a:t>группЗ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ам.завед</a:t>
            </a:r>
            <a:r>
              <a:rPr lang="ru-RU" sz="1800" dirty="0" smtClean="0">
                <a:latin typeface="Constantia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14.</a:t>
            </a:r>
            <a:r>
              <a:rPr lang="ru-RU" sz="1800" b="1" dirty="0" smtClean="0">
                <a:latin typeface="Constantia" pitchFamily="18" charset="0"/>
              </a:rPr>
              <a:t>Весеннее развлечение </a:t>
            </a:r>
            <a:r>
              <a:rPr lang="ru-RU" sz="1800" dirty="0" err="1" smtClean="0">
                <a:latin typeface="Constantia" pitchFamily="18" charset="0"/>
              </a:rPr>
              <a:t>апрельМуз</a:t>
            </a:r>
            <a:r>
              <a:rPr lang="ru-RU" sz="1800" dirty="0" smtClean="0">
                <a:latin typeface="Constantia" pitchFamily="18" charset="0"/>
              </a:rPr>
              <a:t>. Руководитель Воспитатели групп </a:t>
            </a:r>
            <a:r>
              <a:rPr lang="ru-RU" sz="1800" dirty="0" err="1" smtClean="0">
                <a:latin typeface="Constantia" pitchFamily="18" charset="0"/>
              </a:rPr>
              <a:t>Зам.завед</a:t>
            </a:r>
            <a:r>
              <a:rPr lang="ru-RU" sz="1800" dirty="0" smtClean="0">
                <a:latin typeface="Constantia" pitchFamily="18" charset="0"/>
              </a:rPr>
              <a:t>. по ВМР  Горина О.А., </a:t>
            </a:r>
            <a:r>
              <a:rPr lang="ru-RU" sz="1800" dirty="0" err="1" smtClean="0">
                <a:latin typeface="Constantia" pitchFamily="18" charset="0"/>
              </a:rPr>
              <a:t>Востепанова</a:t>
            </a:r>
            <a:r>
              <a:rPr lang="ru-RU" sz="1800" dirty="0" smtClean="0">
                <a:latin typeface="Constantia" pitchFamily="18" charset="0"/>
              </a:rPr>
              <a:t> Е.А.</a:t>
            </a:r>
          </a:p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15. Всемирный день здоровья апрель </a:t>
            </a:r>
            <a:r>
              <a:rPr lang="ru-RU" sz="1800" dirty="0" err="1" smtClean="0">
                <a:latin typeface="Constantia" pitchFamily="18" charset="0"/>
              </a:rPr>
              <a:t>Инстр.физ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 err="1" smtClean="0">
                <a:latin typeface="Constantia" pitchFamily="18" charset="0"/>
              </a:rPr>
              <a:t>воспитанияВоспитатели</a:t>
            </a:r>
            <a:r>
              <a:rPr lang="ru-RU" sz="1800" dirty="0" smtClean="0">
                <a:latin typeface="Constantia" pitchFamily="18" charset="0"/>
              </a:rPr>
              <a:t> групп </a:t>
            </a:r>
            <a:r>
              <a:rPr lang="ru-RU" sz="1800" dirty="0" err="1" smtClean="0">
                <a:latin typeface="Constantia" pitchFamily="18" charset="0"/>
              </a:rPr>
              <a:t>Зам.завед</a:t>
            </a:r>
            <a:r>
              <a:rPr lang="ru-RU" sz="1800" dirty="0" smtClean="0">
                <a:latin typeface="Constantia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16.</a:t>
            </a:r>
            <a:r>
              <a:rPr lang="ru-RU" sz="1800" b="1" dirty="0" smtClean="0">
                <a:latin typeface="Constantia" pitchFamily="18" charset="0"/>
              </a:rPr>
              <a:t>«И вновь звенит победный май!»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b="1" dirty="0" smtClean="0">
                <a:latin typeface="Constantia" pitchFamily="18" charset="0"/>
              </a:rPr>
              <a:t>цикл бесед, организация выставок рисунков .</a:t>
            </a:r>
            <a:r>
              <a:rPr lang="ru-RU" sz="1800" dirty="0" smtClean="0">
                <a:latin typeface="Constantia" pitchFamily="18" charset="0"/>
              </a:rPr>
              <a:t>Май Воспитатели всех  возрастных  групп Зам </a:t>
            </a:r>
            <a:r>
              <a:rPr lang="ru-RU" sz="1800" dirty="0" err="1" smtClean="0">
                <a:latin typeface="Constantia" pitchFamily="18" charset="0"/>
              </a:rPr>
              <a:t>завед</a:t>
            </a:r>
            <a:r>
              <a:rPr lang="ru-RU" sz="1800" dirty="0" smtClean="0">
                <a:latin typeface="Constantia" pitchFamily="18" charset="0"/>
              </a:rPr>
              <a:t>. По ВМР Горина О.А., </a:t>
            </a:r>
            <a:r>
              <a:rPr lang="ru-RU" sz="1800" dirty="0" err="1" smtClean="0">
                <a:latin typeface="Constantia" pitchFamily="18" charset="0"/>
              </a:rPr>
              <a:t>Востепанова</a:t>
            </a:r>
            <a:r>
              <a:rPr lang="ru-RU" sz="1800" dirty="0" smtClean="0">
                <a:latin typeface="Constantia" pitchFamily="18" charset="0"/>
              </a:rPr>
              <a:t> Е.А. </a:t>
            </a:r>
          </a:p>
          <a:p>
            <a:pPr algn="ctr" fontAlgn="base">
              <a:buNone/>
            </a:pPr>
            <a:r>
              <a:rPr lang="ru-RU" sz="1800" dirty="0" smtClean="0">
                <a:latin typeface="Constantia" pitchFamily="18" charset="0"/>
              </a:rPr>
              <a:t> </a:t>
            </a:r>
          </a:p>
          <a:p>
            <a:pPr algn="ctr"/>
            <a:endParaRPr lang="ru-RU" sz="1400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16. </a:t>
            </a:r>
            <a:r>
              <a:rPr lang="ru-RU" sz="2000" b="1" dirty="0" smtClean="0">
                <a:latin typeface="Constantia" pitchFamily="18" charset="0"/>
              </a:rPr>
              <a:t>Летние Олимпийские игры</a:t>
            </a:r>
            <a:r>
              <a:rPr lang="ru-RU" sz="2000" dirty="0" smtClean="0">
                <a:latin typeface="Constantia" pitchFamily="18" charset="0"/>
              </a:rPr>
              <a:t>. </a:t>
            </a:r>
            <a:r>
              <a:rPr lang="ru-RU" sz="2000" dirty="0" err="1" smtClean="0">
                <a:latin typeface="Constantia" pitchFamily="18" charset="0"/>
              </a:rPr>
              <a:t>МайИнструктор</a:t>
            </a:r>
            <a:r>
              <a:rPr lang="ru-RU" sz="2000" dirty="0" smtClean="0">
                <a:latin typeface="Constantia" pitchFamily="18" charset="0"/>
              </a:rPr>
              <a:t> ФИЗО. 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Заместитель зав. по ВМР Горина О.А.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17. </a:t>
            </a:r>
            <a:r>
              <a:rPr lang="ru-RU" sz="2000" b="1" dirty="0" smtClean="0">
                <a:latin typeface="Constantia" pitchFamily="18" charset="0"/>
              </a:rPr>
              <a:t>Литературно-музыкальный вечер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«День   Победы»</a:t>
            </a:r>
            <a:r>
              <a:rPr lang="ru-RU" sz="2000" dirty="0" smtClean="0">
                <a:latin typeface="Constantia" pitchFamily="18" charset="0"/>
              </a:rPr>
              <a:t> май Муз. руководитель Воспитатели </a:t>
            </a:r>
            <a:r>
              <a:rPr lang="ru-RU" sz="2000" dirty="0" err="1" smtClean="0">
                <a:latin typeface="Constantia" pitchFamily="18" charset="0"/>
              </a:rPr>
              <a:t>Старших-подготов.групп</a:t>
            </a:r>
            <a:r>
              <a:rPr lang="ru-RU" sz="2000" dirty="0" smtClean="0">
                <a:latin typeface="Constantia" pitchFamily="18" charset="0"/>
              </a:rPr>
              <a:t>  Зам </a:t>
            </a:r>
            <a:r>
              <a:rPr lang="ru-RU" sz="2000" dirty="0" err="1" smtClean="0">
                <a:latin typeface="Constantia" pitchFamily="18" charset="0"/>
              </a:rPr>
              <a:t>завед</a:t>
            </a:r>
            <a:r>
              <a:rPr lang="ru-RU" sz="2000" dirty="0" smtClean="0">
                <a:latin typeface="Constantia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18. </a:t>
            </a:r>
            <a:r>
              <a:rPr lang="ru-RU" sz="2000" b="1" dirty="0" smtClean="0">
                <a:latin typeface="Constantia" pitchFamily="18" charset="0"/>
              </a:rPr>
              <a:t>Выпускной бал.</a:t>
            </a:r>
            <a:r>
              <a:rPr lang="ru-RU" sz="2000" dirty="0" smtClean="0">
                <a:latin typeface="Constantia" pitchFamily="18" charset="0"/>
              </a:rPr>
              <a:t> Май Муз. Руководитель Воспитатели подготовительных  групп </a:t>
            </a:r>
            <a:r>
              <a:rPr lang="ru-RU" sz="2000" dirty="0" err="1" smtClean="0">
                <a:latin typeface="Constantia" pitchFamily="18" charset="0"/>
              </a:rPr>
              <a:t>Зам.завед</a:t>
            </a:r>
            <a:r>
              <a:rPr lang="ru-RU" sz="2000" dirty="0" smtClean="0">
                <a:latin typeface="Constantia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19. </a:t>
            </a:r>
            <a:r>
              <a:rPr lang="ru-RU" sz="2000" b="1" dirty="0" smtClean="0">
                <a:latin typeface="Constantia" pitchFamily="18" charset="0"/>
              </a:rPr>
              <a:t>Посадка аллеи выпускников</a:t>
            </a:r>
            <a:r>
              <a:rPr lang="ru-RU" sz="2000" dirty="0" smtClean="0">
                <a:latin typeface="Constantia" pitchFamily="18" charset="0"/>
              </a:rPr>
              <a:t> май Воспитатели подготовительных  групп </a:t>
            </a:r>
            <a:r>
              <a:rPr lang="ru-RU" sz="2000" dirty="0" err="1" smtClean="0">
                <a:latin typeface="Constantia" pitchFamily="18" charset="0"/>
              </a:rPr>
              <a:t>Зам.завед</a:t>
            </a:r>
            <a:r>
              <a:rPr lang="ru-RU" sz="2000" dirty="0" smtClean="0">
                <a:latin typeface="Constantia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20. </a:t>
            </a:r>
            <a:r>
              <a:rPr lang="ru-RU" sz="2000" b="1" dirty="0" smtClean="0">
                <a:latin typeface="Constantia" pitchFamily="18" charset="0"/>
              </a:rPr>
              <a:t>Праздник «День защиты детей»</a:t>
            </a:r>
            <a:r>
              <a:rPr lang="ru-RU" sz="2000" dirty="0" smtClean="0">
                <a:latin typeface="Constantia" pitchFamily="18" charset="0"/>
              </a:rPr>
              <a:t> июнь Муз. Руководитель Воспитатели всех  возрастных  групп Зам </a:t>
            </a:r>
            <a:r>
              <a:rPr lang="ru-RU" sz="2000" dirty="0" err="1" smtClean="0">
                <a:latin typeface="Constantia" pitchFamily="18" charset="0"/>
              </a:rPr>
              <a:t>завед</a:t>
            </a:r>
            <a:r>
              <a:rPr lang="ru-RU" sz="2000" dirty="0" smtClean="0">
                <a:latin typeface="Constantia" pitchFamily="18" charset="0"/>
              </a:rPr>
              <a:t>. По ВМР Горина О.А.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21. </a:t>
            </a:r>
            <a:r>
              <a:rPr lang="ru-RU" sz="2000" b="1" dirty="0" smtClean="0">
                <a:latin typeface="Constantia" pitchFamily="18" charset="0"/>
              </a:rPr>
              <a:t>День России</a:t>
            </a:r>
            <a:r>
              <a:rPr lang="ru-RU" sz="2000" dirty="0" smtClean="0">
                <a:latin typeface="Constantia" pitchFamily="18" charset="0"/>
              </a:rPr>
              <a:t> июнь </a:t>
            </a:r>
            <a:r>
              <a:rPr lang="ru-RU" sz="2000" dirty="0" err="1" smtClean="0">
                <a:latin typeface="Constantia" pitchFamily="18" charset="0"/>
              </a:rPr>
              <a:t>Инстр.физ</a:t>
            </a:r>
            <a:r>
              <a:rPr lang="ru-RU" sz="2000" dirty="0" smtClean="0">
                <a:latin typeface="Constantia" pitchFamily="18" charset="0"/>
              </a:rPr>
              <a:t> воспитания Воспитатели групп </a:t>
            </a:r>
            <a:r>
              <a:rPr lang="ru-RU" sz="2000" dirty="0" err="1" smtClean="0">
                <a:latin typeface="Constantia" pitchFamily="18" charset="0"/>
              </a:rPr>
              <a:t>Зам.завед</a:t>
            </a:r>
            <a:r>
              <a:rPr lang="ru-RU" sz="2000" dirty="0" smtClean="0">
                <a:latin typeface="Constantia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22. </a:t>
            </a:r>
            <a:r>
              <a:rPr lang="ru-RU" sz="2000" b="1" dirty="0" smtClean="0">
                <a:latin typeface="Constantia" pitchFamily="18" charset="0"/>
              </a:rPr>
              <a:t>Развлечение «День семьи, любви и верности»</a:t>
            </a:r>
            <a:r>
              <a:rPr lang="ru-RU" sz="2000" dirty="0" smtClean="0">
                <a:latin typeface="Constantia" pitchFamily="18" charset="0"/>
              </a:rPr>
              <a:t> июль Муз. Руководитель Воспитатели всех  возрастных  групп Зам </a:t>
            </a:r>
            <a:r>
              <a:rPr lang="ru-RU" sz="2000" dirty="0" err="1" smtClean="0">
                <a:latin typeface="Constantia" pitchFamily="18" charset="0"/>
              </a:rPr>
              <a:t>завед</a:t>
            </a:r>
            <a:r>
              <a:rPr lang="ru-RU" sz="2000" dirty="0" smtClean="0">
                <a:latin typeface="Constantia" pitchFamily="18" charset="0"/>
              </a:rPr>
              <a:t>. По ВМР Горина О.А. </a:t>
            </a:r>
          </a:p>
          <a:p>
            <a:pPr algn="ctr" fontAlgn="base">
              <a:buNone/>
            </a:pPr>
            <a:r>
              <a:rPr lang="ru-RU" sz="2000" dirty="0" smtClean="0">
                <a:latin typeface="Constantia" pitchFamily="18" charset="0"/>
              </a:rPr>
              <a:t>23. </a:t>
            </a:r>
            <a:r>
              <a:rPr lang="ru-RU" sz="2000" b="1" dirty="0" smtClean="0">
                <a:latin typeface="Constantia" pitchFamily="18" charset="0"/>
              </a:rPr>
              <a:t>День Государственного флага Российской Федерации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22 августа</a:t>
            </a:r>
            <a:endParaRPr lang="ru-RU" sz="2000" dirty="0" smtClean="0">
              <a:latin typeface="Constantia" pitchFamily="18" charset="0"/>
            </a:endParaRPr>
          </a:p>
        </p:txBody>
      </p:sp>
      <p:pic>
        <p:nvPicPr>
          <p:cNvPr id="6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1.7.ВЫСТАВКИ, СМОТРЫ, КОНКУРСЫ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8674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b="1" dirty="0" smtClean="0">
                <a:latin typeface="Constantia" pitchFamily="18" charset="0"/>
              </a:rPr>
              <a:t>1</a:t>
            </a:r>
            <a:r>
              <a:rPr lang="ru-RU" sz="2000" dirty="0" smtClean="0">
                <a:latin typeface="Constantia" pitchFamily="18" charset="0"/>
              </a:rPr>
              <a:t>.</a:t>
            </a:r>
            <a:r>
              <a:rPr lang="ru-RU" sz="2000" b="1" dirty="0" smtClean="0">
                <a:latin typeface="Constantia" pitchFamily="18" charset="0"/>
              </a:rPr>
              <a:t>Цветочная композиция на день села </a:t>
            </a:r>
            <a:r>
              <a:rPr lang="ru-RU" sz="2000" b="1" dirty="0" err="1" smtClean="0">
                <a:latin typeface="Constantia" pitchFamily="18" charset="0"/>
              </a:rPr>
              <a:t>Поляны.</a:t>
            </a:r>
            <a:r>
              <a:rPr lang="ru-RU" sz="2000" dirty="0" err="1" smtClean="0">
                <a:latin typeface="Constantia" pitchFamily="18" charset="0"/>
              </a:rPr>
              <a:t>сентябрь</a:t>
            </a:r>
            <a:r>
              <a:rPr lang="ru-RU" sz="2000" b="1" dirty="0" err="1" smtClean="0">
                <a:latin typeface="Constantia" pitchFamily="18" charset="0"/>
              </a:rPr>
              <a:t>Зам</a:t>
            </a:r>
            <a:r>
              <a:rPr lang="ru-RU" sz="2000" b="1" dirty="0" smtClean="0">
                <a:latin typeface="Constantia" pitchFamily="18" charset="0"/>
              </a:rPr>
              <a:t>. зав. по ВМР  </a:t>
            </a:r>
            <a:r>
              <a:rPr lang="ru-RU" sz="2000" dirty="0" smtClean="0">
                <a:latin typeface="Constantia" pitchFamily="18" charset="0"/>
              </a:rPr>
              <a:t>Воспитатели всех возрастных групп</a:t>
            </a:r>
          </a:p>
          <a:p>
            <a:pPr fontAlgn="base">
              <a:buNone/>
            </a:pPr>
            <a:r>
              <a:rPr lang="ru-RU" sz="2000" b="1" dirty="0" smtClean="0">
                <a:latin typeface="Constantia" pitchFamily="18" charset="0"/>
              </a:rPr>
              <a:t>2.Выставка поделок из природного материала  «</a:t>
            </a:r>
            <a:r>
              <a:rPr lang="ru-RU" sz="2000" dirty="0" smtClean="0">
                <a:latin typeface="Constantia" pitchFamily="18" charset="0"/>
              </a:rPr>
              <a:t>Осенние фантазии</a:t>
            </a:r>
            <a:r>
              <a:rPr lang="ru-RU" sz="2000" b="1" dirty="0" smtClean="0">
                <a:latin typeface="Constantia" pitchFamily="18" charset="0"/>
              </a:rPr>
              <a:t>»</a:t>
            </a:r>
            <a:r>
              <a:rPr lang="ru-RU" sz="2000" dirty="0" smtClean="0">
                <a:latin typeface="Constantia" pitchFamily="18" charset="0"/>
              </a:rPr>
              <a:t> сентябрь Воспитатели, родители, дети  всех возрастных групп</a:t>
            </a:r>
          </a:p>
          <a:p>
            <a:pPr fontAlgn="base">
              <a:buNone/>
            </a:pPr>
            <a:r>
              <a:rPr lang="ru-RU" sz="2000" b="1" dirty="0" smtClean="0">
                <a:latin typeface="Constantia" pitchFamily="18" charset="0"/>
              </a:rPr>
              <a:t>3. </a:t>
            </a:r>
            <a:r>
              <a:rPr lang="ru-RU" sz="2000" b="1" dirty="0" smtClean="0">
                <a:latin typeface="Constantia" pitchFamily="18" charset="0"/>
              </a:rPr>
              <a:t>Выставка </a:t>
            </a:r>
            <a:r>
              <a:rPr lang="ru-RU" sz="2000" b="1" dirty="0" smtClean="0">
                <a:latin typeface="Constantia" pitchFamily="18" charset="0"/>
              </a:rPr>
              <a:t>рисунков 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«</a:t>
            </a:r>
            <a:r>
              <a:rPr lang="ru-RU" sz="2000" b="1" dirty="0" smtClean="0">
                <a:latin typeface="Constantia" pitchFamily="18" charset="0"/>
              </a:rPr>
              <a:t>Мой </a:t>
            </a:r>
            <a:r>
              <a:rPr lang="ru-RU" sz="2000" b="1" dirty="0" smtClean="0">
                <a:latin typeface="Constantia" pitchFamily="18" charset="0"/>
              </a:rPr>
              <a:t>любимый воспитатель</a:t>
            </a:r>
            <a:r>
              <a:rPr lang="ru-RU" sz="2000" dirty="0" smtClean="0"/>
              <a:t>»</a:t>
            </a:r>
            <a:r>
              <a:rPr lang="ru-RU" sz="2000" dirty="0" smtClean="0">
                <a:latin typeface="Constantia" pitchFamily="18" charset="0"/>
              </a:rPr>
              <a:t>сентябрь Воспитатели</a:t>
            </a:r>
            <a:r>
              <a:rPr lang="ru-RU" sz="2000" dirty="0" smtClean="0">
                <a:latin typeface="Constantia" pitchFamily="18" charset="0"/>
              </a:rPr>
              <a:t>, родители, дети </a:t>
            </a:r>
            <a:r>
              <a:rPr lang="ru-RU" sz="2000" dirty="0" smtClean="0">
                <a:latin typeface="Constantia" pitchFamily="18" charset="0"/>
              </a:rPr>
              <a:t>старших и </a:t>
            </a:r>
            <a:r>
              <a:rPr lang="ru-RU" sz="2000" dirty="0" smtClean="0">
                <a:latin typeface="Constantia" pitchFamily="18" charset="0"/>
              </a:rPr>
              <a:t> подготовительных </a:t>
            </a:r>
            <a:r>
              <a:rPr lang="ru-RU" sz="2000" dirty="0" smtClean="0">
                <a:latin typeface="Constantia" pitchFamily="18" charset="0"/>
              </a:rPr>
              <a:t>групп  </a:t>
            </a:r>
          </a:p>
          <a:p>
            <a:pPr fontAlgn="base">
              <a:buNone/>
            </a:pPr>
            <a:r>
              <a:rPr lang="ru-RU" sz="2000" b="1" dirty="0" smtClean="0">
                <a:latin typeface="Constantia" pitchFamily="18" charset="0"/>
              </a:rPr>
              <a:t>4.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Международный день пожилых людей 1 октября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Выставка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рисунков «Мои бабушка и дедушка»</a:t>
            </a:r>
            <a:r>
              <a:rPr lang="ru-RU" sz="2000" dirty="0" smtClean="0">
                <a:latin typeface="Constantia" pitchFamily="18" charset="0"/>
              </a:rPr>
              <a:t> октябрь Воспитатели, родители, дети  всех возрастных групп</a:t>
            </a:r>
          </a:p>
          <a:p>
            <a:pPr fontAlgn="base">
              <a:buNone/>
            </a:pPr>
            <a:r>
              <a:rPr lang="ru-RU" sz="2000" b="1" dirty="0" smtClean="0">
                <a:latin typeface="Constantia" pitchFamily="18" charset="0"/>
              </a:rPr>
              <a:t>5.</a:t>
            </a:r>
            <a:r>
              <a:rPr lang="ru-RU" sz="2000" dirty="0" smtClean="0">
                <a:latin typeface="Constantia" pitchFamily="18" charset="0"/>
              </a:rPr>
              <a:t> Творческая мастерская   </a:t>
            </a:r>
            <a:r>
              <a:rPr lang="ru-RU" sz="2000" b="1" dirty="0" smtClean="0">
                <a:latin typeface="Constantia" pitchFamily="18" charset="0"/>
              </a:rPr>
              <a:t>«Вместе  с папой мастерим» к празднику «День папы» 16 октября</a:t>
            </a:r>
            <a:r>
              <a:rPr lang="ru-RU" sz="2000" dirty="0" smtClean="0">
                <a:latin typeface="Constantia" pitchFamily="18" charset="0"/>
              </a:rPr>
              <a:t> октябрь Воспитатели, родители, дети  всех возрастных групп</a:t>
            </a:r>
          </a:p>
          <a:p>
            <a:pPr fontAlgn="base">
              <a:buNone/>
            </a:pPr>
            <a:r>
              <a:rPr lang="ru-RU" sz="2000" b="1" dirty="0" smtClean="0">
                <a:latin typeface="Constantia" pitchFamily="18" charset="0"/>
              </a:rPr>
              <a:t>6.</a:t>
            </a:r>
            <a:r>
              <a:rPr lang="ru-RU" sz="2000" dirty="0" smtClean="0">
                <a:latin typeface="Constantia" pitchFamily="18" charset="0"/>
              </a:rPr>
              <a:t> Фотовыставка  </a:t>
            </a:r>
            <a:r>
              <a:rPr lang="ru-RU" sz="2000" b="1" dirty="0" smtClean="0">
                <a:latin typeface="Constantia" pitchFamily="18" charset="0"/>
              </a:rPr>
              <a:t>«Моя МАМА – лучше всех»</a:t>
            </a:r>
            <a:r>
              <a:rPr lang="ru-RU" sz="2000" dirty="0" smtClean="0">
                <a:latin typeface="Constantia" pitchFamily="18" charset="0"/>
              </a:rPr>
              <a:t> ноябрь Воспитатели, родители, дети    подготовительных групп  </a:t>
            </a:r>
          </a:p>
          <a:p>
            <a:pPr fontAlgn="base">
              <a:buNone/>
            </a:pPr>
            <a:r>
              <a:rPr lang="ru-RU" sz="2000" b="1" dirty="0" smtClean="0">
                <a:latin typeface="Constantia" pitchFamily="18" charset="0"/>
              </a:rPr>
              <a:t>7.Конкурс «Мастерская Деда Мороза» Лучшая новогодняя </a:t>
            </a:r>
            <a:r>
              <a:rPr lang="ru-RU" sz="2000" b="1" dirty="0" err="1" smtClean="0">
                <a:latin typeface="Constantia" pitchFamily="18" charset="0"/>
              </a:rPr>
              <a:t>игрушка.</a:t>
            </a:r>
            <a:r>
              <a:rPr lang="ru-RU" sz="2000" dirty="0" err="1" smtClean="0">
                <a:latin typeface="Constantia" pitchFamily="18" charset="0"/>
              </a:rPr>
              <a:t>декабрь</a:t>
            </a:r>
            <a:r>
              <a:rPr lang="ru-RU" sz="2000" dirty="0" smtClean="0">
                <a:latin typeface="Constantia" pitchFamily="18" charset="0"/>
              </a:rPr>
              <a:t> 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Constantia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2600" b="1" dirty="0" smtClean="0">
                <a:latin typeface="Constantia" pitchFamily="18" charset="0"/>
              </a:rPr>
              <a:t>8.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b="1" dirty="0" smtClean="0">
                <a:latin typeface="Constantia" pitchFamily="18" charset="0"/>
              </a:rPr>
              <a:t>День добровольца (волонтера) в России</a:t>
            </a:r>
            <a:r>
              <a:rPr lang="ru-RU" sz="2600" dirty="0" smtClean="0">
                <a:latin typeface="Constantia" pitchFamily="18" charset="0"/>
              </a:rPr>
              <a:t> Воспитатели, родители, дети    подготовительных групп  </a:t>
            </a:r>
          </a:p>
          <a:p>
            <a:pPr fontAlgn="base">
              <a:buNone/>
            </a:pPr>
            <a:r>
              <a:rPr lang="ru-RU" sz="2600" b="1" dirty="0" smtClean="0">
                <a:latin typeface="Constantia" pitchFamily="18" charset="0"/>
              </a:rPr>
              <a:t>9.Выставка детских рисунков «Сказочная зима»</a:t>
            </a:r>
            <a:r>
              <a:rPr lang="ru-RU" sz="2600" dirty="0" err="1" smtClean="0">
                <a:latin typeface="Constantia" pitchFamily="18" charset="0"/>
              </a:rPr>
              <a:t>декабрьВоспитатели</a:t>
            </a:r>
            <a:r>
              <a:rPr lang="ru-RU" sz="2600" dirty="0" smtClean="0">
                <a:latin typeface="Constantia" pitchFamily="18" charset="0"/>
              </a:rPr>
              <a:t>, родители, дети  всех возрастных групп</a:t>
            </a:r>
          </a:p>
          <a:p>
            <a:pPr fontAlgn="base">
              <a:buNone/>
            </a:pPr>
            <a:r>
              <a:rPr lang="ru-RU" sz="2600" b="1" dirty="0" smtClean="0">
                <a:latin typeface="Constantia" pitchFamily="18" charset="0"/>
              </a:rPr>
              <a:t>10.День Героев </a:t>
            </a:r>
            <a:r>
              <a:rPr lang="ru-RU" sz="2600" b="1" dirty="0" err="1" smtClean="0">
                <a:latin typeface="Constantia" pitchFamily="18" charset="0"/>
              </a:rPr>
              <a:t>Отечества</a:t>
            </a:r>
            <a:r>
              <a:rPr lang="ru-RU" sz="2600" dirty="0" err="1" smtClean="0">
                <a:latin typeface="Constantia" pitchFamily="18" charset="0"/>
              </a:rPr>
              <a:t>декабрьВоспитатели</a:t>
            </a:r>
            <a:r>
              <a:rPr lang="ru-RU" sz="2600" dirty="0" smtClean="0">
                <a:latin typeface="Constantia" pitchFamily="18" charset="0"/>
              </a:rPr>
              <a:t>, родители, дети    подготовительных групп  </a:t>
            </a:r>
          </a:p>
          <a:p>
            <a:pPr algn="ctr" fontAlgn="base">
              <a:buNone/>
            </a:pPr>
            <a:r>
              <a:rPr lang="ru-RU" sz="2600" b="1" dirty="0" smtClean="0">
                <a:latin typeface="Constantia" pitchFamily="18" charset="0"/>
              </a:rPr>
              <a:t>11.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b="1" dirty="0" smtClean="0">
                <a:latin typeface="Constantia" pitchFamily="18" charset="0"/>
              </a:rPr>
              <a:t>Районный конкурс «Рождественский подарок»</a:t>
            </a:r>
            <a:r>
              <a:rPr lang="ru-RU" sz="2600" dirty="0" smtClean="0">
                <a:latin typeface="Constantia" pitchFamily="18" charset="0"/>
              </a:rPr>
              <a:t> декабрь 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600" b="1" dirty="0" smtClean="0">
                <a:latin typeface="Constantia" pitchFamily="18" charset="0"/>
              </a:rPr>
              <a:t>12.</a:t>
            </a:r>
            <a:r>
              <a:rPr lang="ru-RU" sz="2600" dirty="0" smtClean="0">
                <a:latin typeface="Constantia" pitchFamily="18" charset="0"/>
              </a:rPr>
              <a:t>  Акция  </a:t>
            </a:r>
            <a:r>
              <a:rPr lang="ru-RU" sz="2600" b="1" dirty="0" smtClean="0">
                <a:latin typeface="Constantia" pitchFamily="18" charset="0"/>
              </a:rPr>
              <a:t>«Птичья столовая»</a:t>
            </a:r>
            <a:r>
              <a:rPr lang="ru-RU" sz="2600" dirty="0" smtClean="0">
                <a:latin typeface="Constantia" pitchFamily="18" charset="0"/>
              </a:rPr>
              <a:t> январь 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600" b="1" dirty="0" smtClean="0">
                <a:latin typeface="Constantia" pitchFamily="18" charset="0"/>
              </a:rPr>
              <a:t>13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b="1" dirty="0" smtClean="0">
                <a:latin typeface="Constantia" pitchFamily="18" charset="0"/>
              </a:rPr>
              <a:t>Мини-музей «Мой край родной, навек любимый»</a:t>
            </a:r>
            <a:r>
              <a:rPr lang="ru-RU" sz="2600" dirty="0" smtClean="0">
                <a:latin typeface="Constantia" pitchFamily="18" charset="0"/>
              </a:rPr>
              <a:t> январь 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600" b="1" dirty="0" smtClean="0">
                <a:latin typeface="Constantia" pitchFamily="18" charset="0"/>
              </a:rPr>
              <a:t>14.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b="1" dirty="0" smtClean="0">
                <a:latin typeface="Constantia" pitchFamily="18" charset="0"/>
              </a:rPr>
              <a:t>Акция «Покормите птиц», 15 января Всемирный день птиц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dirty="0" err="1" smtClean="0">
                <a:latin typeface="Constantia" pitchFamily="18" charset="0"/>
              </a:rPr>
              <a:t>январьВоспитатели</a:t>
            </a:r>
            <a:r>
              <a:rPr lang="ru-RU" sz="2600" dirty="0" smtClean="0">
                <a:latin typeface="Constantia" pitchFamily="18" charset="0"/>
              </a:rPr>
              <a:t>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600" b="1" dirty="0" smtClean="0">
                <a:latin typeface="Constantia" pitchFamily="18" charset="0"/>
              </a:rPr>
              <a:t>15.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b="1" dirty="0" smtClean="0">
                <a:latin typeface="Constantia" pitchFamily="18" charset="0"/>
              </a:rPr>
              <a:t>Смотр-конкурс «Лучший уголок патриотического воспитания  в группе ДОУ»</a:t>
            </a:r>
            <a:r>
              <a:rPr lang="ru-RU" sz="2600" dirty="0" smtClean="0">
                <a:latin typeface="Constantia" pitchFamily="18" charset="0"/>
              </a:rPr>
              <a:t> январь 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600" b="1" dirty="0" smtClean="0">
                <a:latin typeface="Constantia" pitchFamily="18" charset="0"/>
              </a:rPr>
              <a:t>16.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b="1" dirty="0" smtClean="0">
                <a:latin typeface="Constantia" pitchFamily="18" charset="0"/>
              </a:rPr>
              <a:t>-Выставка рисунков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b="1" dirty="0" smtClean="0">
                <a:latin typeface="Constantia" pitchFamily="18" charset="0"/>
              </a:rPr>
              <a:t>«Есть такая профессия Родину защищать»</a:t>
            </a:r>
            <a:r>
              <a:rPr lang="ru-RU" sz="2600" dirty="0" smtClean="0">
                <a:latin typeface="Constantia" pitchFamily="18" charset="0"/>
              </a:rPr>
              <a:t>февраль</a:t>
            </a: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onstantia" pitchFamily="18" charset="0"/>
              </a:rPr>
              <a:t>Федеральная образовательная </a:t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>программа дошкольного образования</a:t>
            </a:r>
            <a:endParaRPr lang="ru-RU" sz="3200" b="1" dirty="0">
              <a:latin typeface="Constantia" pitchFamily="18" charset="0"/>
            </a:endParaRPr>
          </a:p>
        </p:txBody>
      </p:sp>
      <p:pic>
        <p:nvPicPr>
          <p:cNvPr id="1026" name="Picture 2" descr="C:\Users\Admin\Pictures\Screenshots\Снимок экрана (11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151087"/>
            <a:ext cx="3886200" cy="562311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81000" y="1905000"/>
            <a:ext cx="4267200" cy="39512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Приказ Министерство Просвещения РФ от 25 ноября 2022г.№1028</a:t>
            </a:r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«Об утверждении федеральной образовательной программы дошкольного образования»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8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582" y="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2000" b="1" dirty="0" smtClean="0">
                <a:latin typeface="Constantia" pitchFamily="18" charset="0"/>
              </a:rPr>
              <a:t>17.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Фестиваль детского творчества «Маленькие чудеса»</a:t>
            </a:r>
            <a:endParaRPr lang="ru-RU" sz="2000" dirty="0" smtClean="0">
              <a:latin typeface="Constantia" pitchFamily="18" charset="0"/>
            </a:endParaRPr>
          </a:p>
          <a:p>
            <a:pPr algn="ctr" fontAlgn="base">
              <a:buNone/>
            </a:pPr>
            <a:r>
              <a:rPr lang="ru-RU" sz="2000" b="1" dirty="0" smtClean="0">
                <a:latin typeface="Constantia" pitchFamily="18" charset="0"/>
              </a:rPr>
              <a:t>18. 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Выставка рисунков «Моя мамочка»</a:t>
            </a:r>
            <a:r>
              <a:rPr lang="ru-RU" sz="2000" dirty="0" smtClean="0">
                <a:latin typeface="Constantia" pitchFamily="18" charset="0"/>
              </a:rPr>
              <a:t> март </a:t>
            </a:r>
            <a:r>
              <a:rPr lang="ru-RU" sz="2000" dirty="0" err="1" smtClean="0">
                <a:latin typeface="Constantia" pitchFamily="18" charset="0"/>
              </a:rPr>
              <a:t>ВоспитателиСтаршего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err="1" smtClean="0">
                <a:latin typeface="Constantia" pitchFamily="18" charset="0"/>
              </a:rPr>
              <a:t>дошк.возраста</a:t>
            </a:r>
            <a:endParaRPr lang="ru-RU" sz="2000" dirty="0" smtClean="0">
              <a:latin typeface="Constantia" pitchFamily="18" charset="0"/>
            </a:endParaRPr>
          </a:p>
          <a:p>
            <a:pPr algn="ctr" fontAlgn="base">
              <a:buNone/>
            </a:pPr>
            <a:r>
              <a:rPr lang="ru-RU" sz="2000" b="1" dirty="0" smtClean="0">
                <a:latin typeface="Constantia" pitchFamily="18" charset="0"/>
              </a:rPr>
              <a:t>19.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Театральная неделя</a:t>
            </a:r>
            <a:endParaRPr lang="ru-RU" sz="2000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Constantia" pitchFamily="18" charset="0"/>
              </a:rPr>
              <a:t>20.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Выставка рисунков «Дорога в космос» ко Дню Космонавтики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err="1" smtClean="0">
                <a:latin typeface="Constantia" pitchFamily="18" charset="0"/>
              </a:rPr>
              <a:t>апрельВоспитатели</a:t>
            </a:r>
            <a:r>
              <a:rPr lang="ru-RU" sz="2000" dirty="0" smtClean="0">
                <a:latin typeface="Constantia" pitchFamily="18" charset="0"/>
              </a:rPr>
              <a:t>. Родители. Дети</a:t>
            </a:r>
          </a:p>
          <a:p>
            <a:pPr algn="ctr">
              <a:buNone/>
            </a:pPr>
            <a:r>
              <a:rPr lang="ru-RU" sz="2000" b="1" dirty="0" smtClean="0">
                <a:latin typeface="Constantia" pitchFamily="18" charset="0"/>
              </a:rPr>
              <a:t>21.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Смотр-конкурс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«Огород круглый год»</a:t>
            </a:r>
            <a:r>
              <a:rPr lang="ru-RU" sz="2000" dirty="0" smtClean="0">
                <a:latin typeface="Constantia" pitchFamily="18" charset="0"/>
              </a:rPr>
              <a:t> апрель Воспитатели родители, дети   старшего </a:t>
            </a:r>
            <a:r>
              <a:rPr lang="ru-RU" sz="2000" dirty="0" err="1" smtClean="0">
                <a:latin typeface="Constantia" pitchFamily="18" charset="0"/>
              </a:rPr>
              <a:t>дошк.возраста</a:t>
            </a:r>
            <a:endParaRPr lang="ru-RU" sz="2000" dirty="0" smtClean="0">
              <a:latin typeface="Constantia" pitchFamily="18" charset="0"/>
            </a:endParaRPr>
          </a:p>
          <a:p>
            <a:pPr algn="ctr" fontAlgn="base">
              <a:buNone/>
            </a:pPr>
            <a:r>
              <a:rPr lang="ru-RU" sz="2000" b="1" dirty="0" smtClean="0">
                <a:latin typeface="Constantia" pitchFamily="18" charset="0"/>
              </a:rPr>
              <a:t>22.Выставка детских рисунков «Этих дней не смолкнет слава…»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err="1" smtClean="0">
                <a:latin typeface="Constantia" pitchFamily="18" charset="0"/>
              </a:rPr>
              <a:t>апрельВоспитатели</a:t>
            </a:r>
            <a:r>
              <a:rPr lang="ru-RU" sz="2000" dirty="0" smtClean="0">
                <a:latin typeface="Constantia" pitchFamily="18" charset="0"/>
              </a:rPr>
              <a:t>. Родители.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Constantia" pitchFamily="18" charset="0"/>
              </a:rPr>
              <a:t>23.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Акция «Голубь мира»</a:t>
            </a:r>
            <a:r>
              <a:rPr lang="ru-RU" sz="2000" dirty="0" smtClean="0">
                <a:latin typeface="Constantia" pitchFamily="18" charset="0"/>
              </a:rPr>
              <a:t> апрель Воспитатели. Родители. Дети всех возрастных групп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Constantia" pitchFamily="18" charset="0"/>
              </a:rPr>
              <a:t>24.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Бессмертный полк.</a:t>
            </a:r>
            <a:r>
              <a:rPr lang="ru-RU" sz="2000" dirty="0" smtClean="0">
                <a:latin typeface="Constantia" pitchFamily="18" charset="0"/>
              </a:rPr>
              <a:t> Май Воспитатели. Родители. Дети всех возрастных групп</a:t>
            </a:r>
          </a:p>
          <a:p>
            <a:pPr algn="ctr"/>
            <a:endParaRPr lang="ru-RU" sz="2000" dirty="0">
              <a:latin typeface="Constantia" pitchFamily="18" charset="0"/>
            </a:endParaRPr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487362"/>
          </a:xfrm>
        </p:spPr>
        <p:txBody>
          <a:bodyPr>
            <a:normAutofit fontScale="90000"/>
          </a:bodyPr>
          <a:lstStyle/>
          <a:p>
            <a:pPr lvl="2" algn="ctr" fontAlgn="t"/>
            <a:r>
              <a:rPr lang="ru-RU" sz="2700" b="1" i="1" dirty="0" smtClean="0">
                <a:latin typeface="Constantia" pitchFamily="18" charset="0"/>
              </a:rPr>
              <a:t>Социально-значимые проекты </a:t>
            </a:r>
            <a:br>
              <a:rPr lang="ru-RU" sz="2700" b="1" i="1" dirty="0" smtClean="0">
                <a:latin typeface="Constantia" pitchFamily="18" charset="0"/>
              </a:rPr>
            </a:br>
            <a:r>
              <a:rPr lang="ru-RU" sz="2700" b="1" i="1" dirty="0" smtClean="0">
                <a:latin typeface="Constantia" pitchFamily="18" charset="0"/>
              </a:rPr>
              <a:t>в МБДОУ «Родничок»</a:t>
            </a:r>
            <a:r>
              <a:rPr lang="ru-RU" sz="2700" dirty="0" smtClean="0">
                <a:latin typeface="Constantia" pitchFamily="18" charset="0"/>
              </a:rPr>
              <a:t/>
            </a:r>
            <a:br>
              <a:rPr lang="ru-RU" sz="2700" dirty="0" smtClean="0">
                <a:latin typeface="Constantia" pitchFamily="18" charset="0"/>
              </a:rPr>
            </a:br>
            <a:r>
              <a:rPr lang="ru-RU" sz="2700" b="1" i="1" dirty="0" smtClean="0">
                <a:latin typeface="Constantia" pitchFamily="18" charset="0"/>
              </a:rPr>
              <a:t>на 2023-2024 </a:t>
            </a:r>
            <a:r>
              <a:rPr lang="ru-RU" sz="2700" b="1" i="1" dirty="0" err="1" smtClean="0">
                <a:latin typeface="Constantia" pitchFamily="18" charset="0"/>
              </a:rPr>
              <a:t>уч.г</a:t>
            </a:r>
            <a:r>
              <a:rPr lang="ru-RU" sz="2700" b="1" i="1" dirty="0" smtClean="0">
                <a:latin typeface="Constantia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514350" indent="-514350" algn="ctr" fontAlgn="t">
              <a:buFont typeface="+mj-lt"/>
              <a:buAutoNum type="arabicPeriod"/>
            </a:pPr>
            <a:r>
              <a:rPr lang="ru-RU" b="1" dirty="0" smtClean="0">
                <a:latin typeface="Constantia" pitchFamily="18" charset="0"/>
              </a:rPr>
              <a:t>«Впустите в сердце доброту – наши добрые дела»</a:t>
            </a:r>
            <a:endParaRPr lang="ru-RU" sz="4800" b="1" dirty="0" smtClean="0">
              <a:latin typeface="Constantia" pitchFamily="18" charset="0"/>
            </a:endParaRPr>
          </a:p>
          <a:p>
            <a:pPr marL="514350" lvl="0" indent="-514350" algn="ctr" fontAlgn="base">
              <a:buFont typeface="+mj-lt"/>
              <a:buAutoNum type="arabicPeriod"/>
            </a:pPr>
            <a:r>
              <a:rPr lang="ru-RU" b="1" dirty="0" smtClean="0">
                <a:latin typeface="Constantia" pitchFamily="18" charset="0"/>
              </a:rPr>
              <a:t>«Юные патриоты»</a:t>
            </a:r>
            <a:endParaRPr lang="ru-RU" sz="4800" b="1" dirty="0" smtClean="0">
              <a:latin typeface="Constantia" pitchFamily="18" charset="0"/>
            </a:endParaRPr>
          </a:p>
          <a:p>
            <a:pPr marL="514350" lvl="0" indent="-514350" algn="ctr" fontAlgn="base">
              <a:buFont typeface="+mj-lt"/>
              <a:buAutoNum type="arabicPeriod"/>
            </a:pPr>
            <a:r>
              <a:rPr lang="ru-RU" b="1" dirty="0" smtClean="0">
                <a:latin typeface="Constantia" pitchFamily="18" charset="0"/>
              </a:rPr>
              <a:t>«Мы с природой дружим» в рамках проекта «</a:t>
            </a:r>
            <a:r>
              <a:rPr lang="ru-RU" b="1" dirty="0" err="1" smtClean="0">
                <a:latin typeface="Constantia" pitchFamily="18" charset="0"/>
              </a:rPr>
              <a:t>Эколята-дошколята</a:t>
            </a:r>
            <a:r>
              <a:rPr lang="ru-RU" b="1" dirty="0" smtClean="0">
                <a:latin typeface="Constantia" pitchFamily="18" charset="0"/>
              </a:rPr>
              <a:t>»</a:t>
            </a:r>
            <a:endParaRPr lang="ru-RU" sz="2800" b="1" dirty="0" smtClean="0">
              <a:latin typeface="Constantia" pitchFamily="18" charset="0"/>
            </a:endParaRPr>
          </a:p>
          <a:p>
            <a:pPr algn="ctr" fontAlgn="t">
              <a:buNone/>
            </a:pPr>
            <a:r>
              <a:rPr lang="ru-RU" b="1" i="1" dirty="0" smtClean="0">
                <a:latin typeface="Constantia" pitchFamily="18" charset="0"/>
              </a:rPr>
              <a:t> </a:t>
            </a:r>
            <a:endParaRPr lang="ru-RU" sz="2800" b="1" dirty="0" smtClean="0">
              <a:latin typeface="Constantia" pitchFamily="18" charset="0"/>
            </a:endParaRPr>
          </a:p>
          <a:p>
            <a:pPr algn="ctr" fontAlgn="t"/>
            <a:endParaRPr lang="ru-RU" sz="2800" b="1" dirty="0" smtClean="0">
              <a:latin typeface="Constantia" pitchFamily="18" charset="0"/>
            </a:endParaRP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/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/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/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/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Межведомственное сетевое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взаимодействие между МБДОУ «Полянский детский сад «Родничок» и ПМПК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в рамках психолого-педагогического проекта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Constantia" pitchFamily="18" charset="0"/>
              </a:rPr>
              <a:t>«Психолого-педагогическая помощь родителям детей раннего дошкольного возраста»</a:t>
            </a:r>
            <a:endParaRPr lang="ru-RU" sz="4000" b="1" dirty="0">
              <a:latin typeface="Constantia" pitchFamily="18" charset="0"/>
            </a:endParaRPr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2023 год 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3600" b="1" dirty="0" smtClean="0">
                <a:latin typeface="Constantia" pitchFamily="18" charset="0"/>
              </a:rPr>
              <a:t>Год педагога и наставника в России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754563"/>
          </a:xfrm>
        </p:spPr>
        <p:txBody>
          <a:bodyPr>
            <a:noAutofit/>
          </a:bodyPr>
          <a:lstStyle/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1.Оформление </a:t>
            </a:r>
            <a:r>
              <a:rPr lang="ru-RU" sz="1800" b="1" dirty="0" smtClean="0">
                <a:latin typeface="Constantia" pitchFamily="18" charset="0"/>
              </a:rPr>
              <a:t>родительского уголка на тему «Год педагога и наставника»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 Обновление </a:t>
            </a:r>
            <a:r>
              <a:rPr lang="ru-RU" sz="1800" b="1" dirty="0" smtClean="0">
                <a:latin typeface="Constantia" pitchFamily="18" charset="0"/>
              </a:rPr>
              <a:t>в течение </a:t>
            </a:r>
            <a:r>
              <a:rPr lang="ru-RU" sz="1800" b="1" dirty="0" smtClean="0">
                <a:latin typeface="Constantia" pitchFamily="18" charset="0"/>
              </a:rPr>
              <a:t>года Воспитатели</a:t>
            </a:r>
            <a:endParaRPr lang="ru-RU" sz="1800" b="1" dirty="0" smtClean="0">
              <a:latin typeface="Constantia" pitchFamily="18" charset="0"/>
            </a:endParaRP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2. Акция </a:t>
            </a:r>
            <a:r>
              <a:rPr lang="ru-RU" sz="1800" b="1" dirty="0" smtClean="0">
                <a:latin typeface="Constantia" pitchFamily="18" charset="0"/>
              </a:rPr>
              <a:t>- пожелание </a:t>
            </a:r>
            <a:r>
              <a:rPr lang="ru-RU" sz="1800" b="1" dirty="0" smtClean="0">
                <a:latin typeface="Constantia" pitchFamily="18" charset="0"/>
              </a:rPr>
              <a:t>любимому </a:t>
            </a:r>
            <a:r>
              <a:rPr lang="ru-RU" sz="1800" b="1" dirty="0" smtClean="0">
                <a:latin typeface="Constantia" pitchFamily="18" charset="0"/>
              </a:rPr>
              <a:t> </a:t>
            </a:r>
            <a:r>
              <a:rPr lang="ru-RU" sz="1800" b="1" dirty="0" smtClean="0">
                <a:latin typeface="Constantia" pitchFamily="18" charset="0"/>
              </a:rPr>
              <a:t>воспитателю Сентябрь 2023 </a:t>
            </a:r>
            <a:endParaRPr lang="ru-RU" sz="1800" b="1" dirty="0" smtClean="0">
              <a:latin typeface="Constantia" pitchFamily="18" charset="0"/>
            </a:endParaRP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3.Фестиваль </a:t>
            </a:r>
            <a:r>
              <a:rPr lang="ru-RU" sz="1800" b="1" dirty="0" smtClean="0">
                <a:latin typeface="Constantia" pitchFamily="18" charset="0"/>
              </a:rPr>
              <a:t>педагогических идей «Педагог и наставник – шаги к успеху»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4.Выпуск видеороликов "Я </a:t>
            </a:r>
            <a:r>
              <a:rPr lang="ru-RU" sz="1800" b="1" dirty="0" smtClean="0">
                <a:latin typeface="Constantia" pitchFamily="18" charset="0"/>
              </a:rPr>
              <a:t>- воспитатель</a:t>
            </a:r>
            <a:r>
              <a:rPr lang="ru-RU" sz="1800" b="1" dirty="0" smtClean="0">
                <a:latin typeface="Constantia" pitchFamily="18" charset="0"/>
              </a:rPr>
              <a:t>".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5. Ведение </a:t>
            </a:r>
            <a:r>
              <a:rPr lang="ru-RU" sz="1800" b="1" dirty="0" smtClean="0">
                <a:latin typeface="Constantia" pitchFamily="18" charset="0"/>
              </a:rPr>
              <a:t>личных сайтов </a:t>
            </a:r>
            <a:r>
              <a:rPr lang="ru-RU" sz="1800" b="1" dirty="0" smtClean="0">
                <a:latin typeface="Constantia" pitchFamily="18" charset="0"/>
              </a:rPr>
              <a:t>педагогов В </a:t>
            </a:r>
            <a:r>
              <a:rPr lang="ru-RU" sz="1800" b="1" dirty="0" smtClean="0">
                <a:latin typeface="Constantia" pitchFamily="18" charset="0"/>
              </a:rPr>
              <a:t>течение </a:t>
            </a:r>
            <a:r>
              <a:rPr lang="ru-RU" sz="1800" b="1" dirty="0" smtClean="0">
                <a:latin typeface="Constantia" pitchFamily="18" charset="0"/>
              </a:rPr>
              <a:t>года Педагоги </a:t>
            </a:r>
            <a:r>
              <a:rPr lang="ru-RU" sz="1800" b="1" dirty="0" smtClean="0">
                <a:latin typeface="Constantia" pitchFamily="18" charset="0"/>
              </a:rPr>
              <a:t>ДОУ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6.Участие </a:t>
            </a:r>
            <a:r>
              <a:rPr lang="ru-RU" sz="1800" b="1" dirty="0" smtClean="0">
                <a:latin typeface="Constantia" pitchFamily="18" charset="0"/>
              </a:rPr>
              <a:t>в профессиональных конкурсах методических разработок в </a:t>
            </a:r>
            <a:r>
              <a:rPr lang="ru-RU" sz="1800" b="1" dirty="0" smtClean="0">
                <a:latin typeface="Constantia" pitchFamily="18" charset="0"/>
              </a:rPr>
              <a:t>сети Интернет. В </a:t>
            </a:r>
            <a:r>
              <a:rPr lang="ru-RU" sz="1800" b="1" dirty="0" smtClean="0">
                <a:latin typeface="Constantia" pitchFamily="18" charset="0"/>
              </a:rPr>
              <a:t>течение </a:t>
            </a:r>
            <a:r>
              <a:rPr lang="ru-RU" sz="1800" b="1" dirty="0" smtClean="0">
                <a:latin typeface="Constantia" pitchFamily="18" charset="0"/>
              </a:rPr>
              <a:t>года Педагоги </a:t>
            </a:r>
            <a:r>
              <a:rPr lang="ru-RU" sz="1800" b="1" dirty="0" smtClean="0">
                <a:latin typeface="Constantia" pitchFamily="18" charset="0"/>
              </a:rPr>
              <a:t>ДОУ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7.Участие </a:t>
            </a:r>
            <a:r>
              <a:rPr lang="ru-RU" sz="1800" b="1" dirty="0" smtClean="0">
                <a:latin typeface="Constantia" pitchFamily="18" charset="0"/>
              </a:rPr>
              <a:t>в профессиональных конкурсах «Педагогический дебют», «Воспитатель года», </a:t>
            </a:r>
            <a:r>
              <a:rPr lang="ru-RU" sz="1800" b="1" dirty="0" smtClean="0">
                <a:latin typeface="Constantia" pitchFamily="18" charset="0"/>
              </a:rPr>
              <a:t> «</a:t>
            </a:r>
            <a:r>
              <a:rPr lang="ru-RU" sz="1800" b="1" dirty="0" err="1" smtClean="0">
                <a:latin typeface="Constantia" pitchFamily="18" charset="0"/>
              </a:rPr>
              <a:t>Инноватика.Образование.Мастерство</a:t>
            </a:r>
            <a:r>
              <a:rPr lang="ru-RU" sz="1800" b="1" dirty="0" smtClean="0">
                <a:latin typeface="Constantia" pitchFamily="18" charset="0"/>
              </a:rPr>
              <a:t>», </a:t>
            </a:r>
            <a:r>
              <a:rPr lang="ru-RU" sz="1800" b="1" dirty="0" smtClean="0">
                <a:latin typeface="Constantia" pitchFamily="18" charset="0"/>
              </a:rPr>
              <a:t>«Нравственный подвиг учителя</a:t>
            </a:r>
            <a:r>
              <a:rPr lang="ru-RU" sz="1800" b="1" dirty="0" smtClean="0">
                <a:latin typeface="Constantia" pitchFamily="18" charset="0"/>
              </a:rPr>
              <a:t>» и др.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8. Выставка «Главные ценности моей жизни»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9.</a:t>
            </a:r>
            <a:r>
              <a:rPr lang="ru-RU" sz="1800" dirty="0" smtClean="0"/>
              <a:t> </a:t>
            </a:r>
            <a:r>
              <a:rPr lang="ru-RU" sz="1800" b="1" dirty="0" smtClean="0">
                <a:latin typeface="Constantia" pitchFamily="18" charset="0"/>
              </a:rPr>
              <a:t>Организация </a:t>
            </a:r>
            <a:r>
              <a:rPr lang="ru-RU" sz="1800" b="1" dirty="0" smtClean="0">
                <a:latin typeface="Constantia" pitchFamily="18" charset="0"/>
              </a:rPr>
              <a:t> площадки </a:t>
            </a:r>
            <a:r>
              <a:rPr lang="ru-RU" sz="1800" b="1" dirty="0" smtClean="0">
                <a:latin typeface="Constantia" pitchFamily="18" charset="0"/>
              </a:rPr>
              <a:t>для добрых слов и благодарностей педагогам – «Доска </a:t>
            </a:r>
            <a:r>
              <a:rPr lang="ru-RU" sz="1800" b="1" dirty="0" smtClean="0">
                <a:latin typeface="Constantia" pitchFamily="18" charset="0"/>
              </a:rPr>
              <a:t>почёта»</a:t>
            </a:r>
          </a:p>
          <a:p>
            <a:pPr algn="ctr" fontAlgn="ctr">
              <a:buNone/>
            </a:pPr>
            <a:r>
              <a:rPr lang="ru-RU" sz="1800" b="1" dirty="0" smtClean="0">
                <a:latin typeface="Constantia" pitchFamily="18" charset="0"/>
              </a:rPr>
              <a:t>10.Подведение </a:t>
            </a:r>
            <a:r>
              <a:rPr lang="ru-RU" sz="1800" b="1" dirty="0" smtClean="0">
                <a:latin typeface="Constantia" pitchFamily="18" charset="0"/>
              </a:rPr>
              <a:t>итогов, анализ </a:t>
            </a:r>
            <a:r>
              <a:rPr lang="ru-RU" sz="1800" b="1" dirty="0" smtClean="0">
                <a:latin typeface="Constantia" pitchFamily="18" charset="0"/>
              </a:rPr>
              <a:t>результатов проведения </a:t>
            </a:r>
            <a:r>
              <a:rPr lang="ru-RU" sz="1800" b="1" dirty="0" smtClean="0">
                <a:latin typeface="Constantia" pitchFamily="18" charset="0"/>
              </a:rPr>
              <a:t>мероприятий, проведенных  </a:t>
            </a:r>
            <a:r>
              <a:rPr lang="ru-RU" sz="1800" b="1" dirty="0" smtClean="0">
                <a:latin typeface="Constantia" pitchFamily="18" charset="0"/>
              </a:rPr>
              <a:t>в рамках </a:t>
            </a:r>
            <a:r>
              <a:rPr lang="ru-RU" sz="1800" b="1" dirty="0" smtClean="0">
                <a:latin typeface="Constantia" pitchFamily="18" charset="0"/>
              </a:rPr>
              <a:t>Года педагога и </a:t>
            </a:r>
            <a:r>
              <a:rPr lang="ru-RU" sz="1800" b="1" dirty="0" smtClean="0">
                <a:latin typeface="Constantia" pitchFamily="18" charset="0"/>
              </a:rPr>
              <a:t>наставника</a:t>
            </a:r>
            <a:endParaRPr lang="ru-RU" sz="1800" b="1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Система «Наставничества в ДОУ»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7630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Наставник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Молодой педагог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Чирикова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Конышева Е.Ю.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Игнатьева Т.В.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Лобова О.П.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762000"/>
          </a:xfrm>
          <a:prstGeom prst="roundRect">
            <a:avLst/>
          </a:prstGeom>
          <a:ln>
            <a:solidFill>
              <a:srgbClr val="99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anose="02020603050405020304" pitchFamily="18" charset="0"/>
              </a:rPr>
              <a:t>ПЕДАГОГИ-СТАЖИСТЫ – МОЛОДЫЕ ПЕДАГОГИ</a:t>
            </a:r>
            <a:endParaRPr lang="ru-RU" sz="2000" b="1" dirty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160" y="2286000"/>
            <a:ext cx="7560840" cy="914400"/>
          </a:xfrm>
          <a:prstGeom prst="roundRect">
            <a:avLst/>
          </a:prstGeom>
          <a:ln>
            <a:solidFill>
              <a:srgbClr val="99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anose="02020603050405020304" pitchFamily="18" charset="0"/>
              </a:rPr>
              <a:t>НАУЧНЫЙ РУКОВОДИТЕЛЬ – ЗАМЕСТИТЕЛЬ ЗАВЕДУЮЩЕГО</a:t>
            </a:r>
            <a:endParaRPr lang="ru-RU" sz="2000" b="1" dirty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" y="3352800"/>
            <a:ext cx="7560839" cy="914400"/>
          </a:xfrm>
          <a:prstGeom prst="roundRect">
            <a:avLst/>
          </a:prstGeom>
          <a:ln>
            <a:solidFill>
              <a:srgbClr val="99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anose="02020603050405020304" pitchFamily="18" charset="0"/>
              </a:rPr>
              <a:t>ПЕДАГОГ С ВЫСОКОМ   УРОВНЕМ  ИКТ –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anose="02020603050405020304" pitchFamily="18" charset="0"/>
              </a:rPr>
              <a:t>ПЕДАГОГ С ТРУДНОСТЯМИ В ЭТОЙ ОБЛАСТИ</a:t>
            </a:r>
            <a:endParaRPr lang="ru-RU" sz="2000" b="1" dirty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400" y="4419600"/>
            <a:ext cx="7560838" cy="914400"/>
          </a:xfrm>
          <a:prstGeom prst="roundRect">
            <a:avLst/>
          </a:prstGeom>
          <a:ln>
            <a:solidFill>
              <a:srgbClr val="99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anose="02020603050405020304" pitchFamily="18" charset="0"/>
              </a:rPr>
              <a:t>ЗАИНТЕРЕСОВАННЫЕ ПЕДАГОГИ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anose="02020603050405020304" pitchFamily="18" charset="0"/>
              </a:rPr>
              <a:t> ОТВЕТСТВЕННЫЕ РОДИТЕЛИ</a:t>
            </a:r>
            <a:endParaRPr lang="ru-RU" sz="2000" b="1" dirty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400" y="5562600"/>
            <a:ext cx="7560838" cy="914400"/>
          </a:xfrm>
          <a:prstGeom prst="roundRect">
            <a:avLst/>
          </a:prstGeom>
          <a:ln>
            <a:solidFill>
              <a:srgbClr val="99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anose="02020603050405020304" pitchFamily="18" charset="0"/>
              </a:rPr>
              <a:t>ПЕДАГОГИ ДЕТСКОГО САДА – СТАРШИЕ ШКОЛЬНИКИ</a:t>
            </a:r>
            <a:endParaRPr lang="ru-RU" sz="2000" b="1" dirty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85800" y="304800"/>
            <a:ext cx="8229600" cy="762000"/>
          </a:xfrm>
          <a:prstGeom prst="roundRect">
            <a:avLst/>
          </a:prstGeom>
          <a:ln w="25400" cap="flat" cmpd="sng" algn="ctr">
            <a:solidFill>
              <a:srgbClr val="990099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Times New Roman" panose="02020603050405020304" pitchFamily="18" charset="0"/>
              </a:rPr>
              <a:t>ФОРМЫ РАБОТЫ: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Работа в методическом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кабинете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Autofit/>
          </a:bodyPr>
          <a:lstStyle/>
          <a:p>
            <a:pPr algn="ctr" fontAlgn="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 и  систематизация материалов в методическом кабинете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1.Мониторинг профессиональных потребностей педагогов.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Профессиональный стандарт педагогов ДОУ.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3.Анализ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педагогического сопровождения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4.Итоги работы за учебный год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5.Планирование работы на новый учебный год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6.Мониторинг запросов родителей на оказание образовательных услуг в ДОУ, удовлетворенности работой детского сада.</a:t>
            </a:r>
          </a:p>
          <a:p>
            <a:pPr algn="ctr" fontAlgn="t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Информационная деятельность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Пополнение банка педагогической информации (нормативно – правовой, методической и т.д.)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2.Ознакомление педагогов с новинками педагогической, психологической, методической литературы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3.Оформление  выставки  методической литературы по программе   «От рождения до школы». Под  ред.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   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0000" lnSpcReduction="20000"/>
          </a:bodyPr>
          <a:lstStyle/>
          <a:p>
            <a:pPr algn="ctr" fontAlgn="t"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методическая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Планирование и оказание помощи педагогам в 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подготовке к аттестации.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2.Составление графиков работы и  расписания НОД. 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3.Составление  циклограммы и планов  взаимодействия   специалистов   </a:t>
            </a:r>
          </a:p>
          <a:p>
            <a:pPr algn="ctr" fontAlgn="t"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Консультативная деятельность</a:t>
            </a:r>
            <a:endParaRPr lang="ru-RU" sz="3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1.Организация консультаций для педагогов по реализации годовых задач ДОУ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2.Популяризация инновационной деятельности: использование ИКТ.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3.Консультирование педагогов и родителей по вопросам развития  и оздоровления детей.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компонент.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профессионального стандарта педагога  в ДОУ 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подписки на  электронные педагогические издания: - журнал «Справочник старшего воспитателя» -  журнал «Дошкольное образование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3. ВЗАИМОДЕЙСТВИЕ С СОЦИУМОМ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Constantia" pitchFamily="18" charset="0"/>
                <a:cs typeface="Times New Roman" pitchFamily="18" charset="0"/>
              </a:rPr>
              <a:t>3.1.Преемственность со школой</a:t>
            </a:r>
            <a:r>
              <a:rPr lang="ru-RU" sz="2700" dirty="0" smtClean="0">
                <a:latin typeface="Constantia" pitchFamily="18" charset="0"/>
              </a:rPr>
              <a:t/>
            </a:r>
            <a:br>
              <a:rPr lang="ru-RU" sz="2700" dirty="0" smtClean="0">
                <a:latin typeface="Constantia" pitchFamily="18" charset="0"/>
              </a:rPr>
            </a:br>
            <a:endParaRPr lang="ru-RU" sz="27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334000"/>
          </a:xfrm>
        </p:spPr>
        <p:txBody>
          <a:bodyPr>
            <a:normAutofit fontScale="55000" lnSpcReduction="20000"/>
          </a:bodyPr>
          <a:lstStyle/>
          <a:p>
            <a:endParaRPr lang="ru-RU" sz="2800" dirty="0" smtClean="0"/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1.Оформление стендов в группах «Готовность к школьному обучению» В течение года Воспитатели </a:t>
            </a:r>
            <a:r>
              <a:rPr lang="ru-RU" sz="2900" dirty="0" err="1" smtClean="0">
                <a:latin typeface="Constantia" pitchFamily="18" charset="0"/>
              </a:rPr>
              <a:t>подг.гр</a:t>
            </a:r>
            <a:r>
              <a:rPr lang="ru-RU" sz="29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2. Оформление уголка для родителей Будущего первоклассника в подготовительных группах;  Организация предметной среды для сюжетно-ролевой игры «Школа» </a:t>
            </a:r>
            <a:r>
              <a:rPr lang="ru-RU" sz="2900" dirty="0" err="1" smtClean="0">
                <a:latin typeface="Constantia" pitchFamily="18" charset="0"/>
              </a:rPr>
              <a:t>октябрьЗам</a:t>
            </a:r>
            <a:r>
              <a:rPr lang="ru-RU" sz="2900" dirty="0" smtClean="0">
                <a:latin typeface="Constantia" pitchFamily="18" charset="0"/>
              </a:rPr>
              <a:t> по ВМР, Воспитатели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3. Диагностика психологической готовности к школе Октябрь-апрель Педагог–психолог  ДОУ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4. Совместное заседание психологов ДОУ и школы: - обсуждение итогов обследования детей подготовительных групп на готовность к обучению в школе; - разработка рекомендаций для родителей </a:t>
            </a:r>
            <a:r>
              <a:rPr lang="ru-RU" sz="2900" dirty="0" err="1" smtClean="0">
                <a:latin typeface="Constantia" pitchFamily="18" charset="0"/>
              </a:rPr>
              <a:t>дете</a:t>
            </a:r>
            <a:r>
              <a:rPr lang="ru-RU" sz="2900" dirty="0" smtClean="0">
                <a:latin typeface="Constantia" pitchFamily="18" charset="0"/>
              </a:rPr>
              <a:t> первоклассников </a:t>
            </a:r>
            <a:r>
              <a:rPr lang="ru-RU" sz="2900" dirty="0" err="1" smtClean="0">
                <a:latin typeface="Constantia" pitchFamily="18" charset="0"/>
              </a:rPr>
              <a:t>МаПедагог</a:t>
            </a:r>
            <a:r>
              <a:rPr lang="ru-RU" sz="2900" dirty="0" smtClean="0">
                <a:latin typeface="Constantia" pitchFamily="18" charset="0"/>
              </a:rPr>
              <a:t>–психолог  ДОУ и СОШ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5. Экскурсия к зданию школы Сентябрь  Воспитатели </a:t>
            </a:r>
            <a:r>
              <a:rPr lang="ru-RU" sz="2900" dirty="0" err="1" smtClean="0">
                <a:latin typeface="Constantia" pitchFamily="18" charset="0"/>
              </a:rPr>
              <a:t>подг.гр</a:t>
            </a:r>
            <a:r>
              <a:rPr lang="ru-RU" sz="29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6. Совместное мероприятие с первоклассниками В течение года Воспитатели </a:t>
            </a:r>
            <a:r>
              <a:rPr lang="ru-RU" sz="2900" dirty="0" err="1" smtClean="0">
                <a:latin typeface="Constantia" pitchFamily="18" charset="0"/>
              </a:rPr>
              <a:t>подг.гр</a:t>
            </a:r>
            <a:r>
              <a:rPr lang="ru-RU" sz="29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7. Беседа о школе, о профессии учителя (с приглашением учителя начальных классов) В течение </a:t>
            </a:r>
            <a:r>
              <a:rPr lang="ru-RU" sz="2900" dirty="0" err="1" smtClean="0">
                <a:latin typeface="Constantia" pitchFamily="18" charset="0"/>
              </a:rPr>
              <a:t>годаВоспитатели</a:t>
            </a:r>
            <a:r>
              <a:rPr lang="ru-RU" sz="2900" dirty="0" smtClean="0">
                <a:latin typeface="Constantia" pitchFamily="18" charset="0"/>
              </a:rPr>
              <a:t> </a:t>
            </a:r>
            <a:r>
              <a:rPr lang="ru-RU" sz="2900" dirty="0" err="1" smtClean="0">
                <a:latin typeface="Constantia" pitchFamily="18" charset="0"/>
              </a:rPr>
              <a:t>подг.гр</a:t>
            </a:r>
            <a:r>
              <a:rPr lang="ru-RU" sz="29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8. Выставка детских работ на тему «Что я знаю о школе». В течение года Воспитатели </a:t>
            </a:r>
            <a:r>
              <a:rPr lang="ru-RU" sz="2900" dirty="0" err="1" smtClean="0">
                <a:latin typeface="Constantia" pitchFamily="18" charset="0"/>
              </a:rPr>
              <a:t>подг.гр</a:t>
            </a:r>
            <a:r>
              <a:rPr lang="ru-RU" sz="29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9. Сюжетно-ролевая игра «Школа» В течение года Воспитатели </a:t>
            </a:r>
            <a:r>
              <a:rPr lang="ru-RU" sz="2900" dirty="0" err="1" smtClean="0">
                <a:latin typeface="Constantia" pitchFamily="18" charset="0"/>
              </a:rPr>
              <a:t>подг.гр</a:t>
            </a:r>
            <a:r>
              <a:rPr lang="ru-RU" sz="29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10. Консультация для родителей: «Как правильно организовать </a:t>
            </a:r>
            <a:r>
              <a:rPr lang="ru-RU" sz="2900" dirty="0" err="1" smtClean="0">
                <a:latin typeface="Constantia" pitchFamily="18" charset="0"/>
              </a:rPr>
              <a:t>вне-учебное</a:t>
            </a:r>
            <a:r>
              <a:rPr lang="ru-RU" sz="2900" dirty="0" smtClean="0">
                <a:latin typeface="Constantia" pitchFamily="18" charset="0"/>
              </a:rPr>
              <a:t> время ребенка» (для родителей будущих первоклассников). В течение года Воспитатели </a:t>
            </a:r>
            <a:r>
              <a:rPr lang="ru-RU" sz="2900" dirty="0" err="1" smtClean="0">
                <a:latin typeface="Constantia" pitchFamily="18" charset="0"/>
              </a:rPr>
              <a:t>подг.гр</a:t>
            </a:r>
            <a:r>
              <a:rPr lang="ru-RU" sz="29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endParaRPr lang="ru-RU" sz="2900" dirty="0" smtClean="0">
              <a:latin typeface="Constantia" pitchFamily="18" charset="0"/>
              <a:cs typeface="Times New Roman" pitchFamily="18" charset="0"/>
            </a:endParaRPr>
          </a:p>
          <a:p>
            <a:endParaRPr lang="ru-RU" sz="2900" dirty="0">
              <a:latin typeface="Constant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626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Constantia" pitchFamily="18" charset="0"/>
              </a:rPr>
              <a:t>Сетевая методическая площадка </a:t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>педагогов РМО ДО и РМО учителей начальных классов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Constantia" pitchFamily="18" charset="0"/>
              </a:rPr>
              <a:t>«Преемственность уровней образования </a:t>
            </a:r>
          </a:p>
          <a:p>
            <a:pPr algn="ctr">
              <a:buNone/>
            </a:pPr>
            <a:r>
              <a:rPr lang="ru-RU" sz="4000" b="1" dirty="0" smtClean="0">
                <a:latin typeface="Constantia" pitchFamily="18" charset="0"/>
              </a:rPr>
              <a:t>«Детский сад –начальная школа»</a:t>
            </a:r>
          </a:p>
          <a:p>
            <a:pPr algn="ctr">
              <a:buNone/>
            </a:pPr>
            <a:endParaRPr lang="ru-RU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b="1" u="sng" dirty="0" smtClean="0">
                <a:latin typeface="Constantia" pitchFamily="18" charset="0"/>
              </a:rPr>
              <a:t>Льговский ДС – ноябрь 2023г. </a:t>
            </a: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990600"/>
            <a:ext cx="4192588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Constantia" pitchFamily="18" charset="0"/>
              </a:rPr>
              <a:t>Федеральная образовательная программа дошкольного образования</a:t>
            </a:r>
            <a:endParaRPr lang="ru-RU" sz="3200" b="1" dirty="0">
              <a:latin typeface="Constantia" pitchFamily="18" charset="0"/>
            </a:endParaRPr>
          </a:p>
        </p:txBody>
      </p:sp>
      <p:pic>
        <p:nvPicPr>
          <p:cNvPr id="2050" name="Picture 2" descr="C:\Users\Admin\Pictures\Screenshots\Снимок экрана (113)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812" y="152400"/>
            <a:ext cx="4520631" cy="6430963"/>
          </a:xfrm>
          <a:prstGeom prst="rect">
            <a:avLst/>
          </a:prstGeom>
          <a:noFill/>
        </p:spPr>
      </p:pic>
      <p:pic>
        <p:nvPicPr>
          <p:cNvPr id="8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3.2. РАБОТА С СОЦИУМОМ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153400" cy="5943600"/>
          </a:xfrm>
        </p:spPr>
        <p:txBody>
          <a:bodyPr>
            <a:noAutofit/>
          </a:bodyPr>
          <a:lstStyle/>
          <a:p>
            <a:pPr marL="400050" indent="-400050" algn="ctr">
              <a:spcBef>
                <a:spcPts val="0"/>
              </a:spcBef>
              <a:buFont typeface="+mj-lt"/>
              <a:buAutoNum type="arabicPeriod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Детская  библиотека»: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Экскурсии;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праздниках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беседах, викторинах, КВН.,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2. Магазин: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Экскурсии в магазин;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Целевые посещения.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3. Сфера услуг: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Целевая прогулка к сбербанку.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Экскурсия на почту. В течение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годаЗам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ВМР, Воспитатели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Спорткомплекс «Витязь»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Детская музыкальная школа: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Экскурсии                                              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концертов, музыкальных сказок                                                     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Выступление учеников музыкальной школы в  детском саду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Организация встречи с инспектором по ПДД октябрь –апрель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  Статьи в газете «Рязанские зори».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</a:t>
            </a:r>
          </a:p>
          <a:p>
            <a:pPr marL="400050" indent="-400050" algn="ctr">
              <a:spcBef>
                <a:spcPts val="0"/>
              </a:spcBef>
              <a:buNone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 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6388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3.3 Работа с родителями: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Constantia" pitchFamily="18" charset="0"/>
              </a:rPr>
              <a:t>1.Общее родительское собрание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Constantia" pitchFamily="18" charset="0"/>
              </a:rPr>
              <a:t>«</a:t>
            </a:r>
            <a:r>
              <a:rPr lang="ru-RU" sz="1800" b="1" dirty="0" smtClean="0">
                <a:latin typeface="Constantia" pitchFamily="18" charset="0"/>
              </a:rPr>
              <a:t>О </a:t>
            </a:r>
            <a:r>
              <a:rPr lang="ru-RU" sz="1800" b="1" dirty="0" smtClean="0">
                <a:latin typeface="Constantia" pitchFamily="18" charset="0"/>
              </a:rPr>
              <a:t>семье и семейном </a:t>
            </a:r>
            <a:r>
              <a:rPr lang="ru-RU" sz="1800" b="1" dirty="0" smtClean="0">
                <a:latin typeface="Constantia" pitchFamily="18" charset="0"/>
              </a:rPr>
              <a:t>воспитании</a:t>
            </a:r>
            <a:r>
              <a:rPr lang="ru-RU" sz="1800" b="1" i="1" dirty="0" smtClean="0">
                <a:latin typeface="Constantia" pitchFamily="18" charset="0"/>
              </a:rPr>
              <a:t>»  </a:t>
            </a:r>
            <a:endParaRPr lang="ru-RU" sz="1800" b="1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1.Отчет о летней оздоровительной работе 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2. Ознакомление родителей с задачами на 2023-2024 учебный год.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3. Ознакомление с нормативными документами.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4. Об участии родителей в реализации образовательной программы ДОУ.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5. Выбор председателя и состава Совета родителей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6. Об организации питания в ДОУ.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7. Разное.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Подготовка к собранию: 1.Оформление для родителей консультационного материала по теме собрания. 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2.Выставка литературы: «Для вас, родители!».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latin typeface="Constantia" pitchFamily="18" charset="0"/>
              </a:rPr>
              <a:t>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Constantia" pitchFamily="18" charset="0"/>
              </a:rPr>
              <a:t>2. </a:t>
            </a:r>
            <a:r>
              <a:rPr lang="ru-RU" sz="1800" b="1" i="1" dirty="0" smtClean="0">
                <a:latin typeface="Constantia" pitchFamily="18" charset="0"/>
              </a:rPr>
              <a:t>«Воспитание любви  у дошкольников к малой Родине»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1. О результатах мониторинга освоения знаний детьми к концу учебного года. </a:t>
            </a:r>
            <a:endParaRPr lang="ru-RU" sz="1800" dirty="0" smtClean="0">
              <a:latin typeface="Constant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latin typeface="Constantia" pitchFamily="18" charset="0"/>
              </a:rPr>
              <a:t>2. Планы на летний оздоровительный период.</a:t>
            </a:r>
            <a:endParaRPr lang="ru-RU" sz="18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3340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4864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6096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Constantia" pitchFamily="18" charset="0"/>
                <a:ea typeface="Times New Roman"/>
                <a:cs typeface="Times New Roman"/>
              </a:rPr>
              <a:t>«Давайте знакомиться» </a:t>
            </a:r>
            <a:r>
              <a:rPr lang="ru-RU" dirty="0" smtClean="0">
                <a:latin typeface="Constantia" pitchFamily="18" charset="0"/>
                <a:ea typeface="Times New Roman"/>
                <a:cs typeface="Times New Roman"/>
              </a:rPr>
              <a:t>- социально-педагогическая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latin typeface="Constantia" pitchFamily="18" charset="0"/>
                <a:ea typeface="Times New Roman"/>
                <a:cs typeface="Times New Roman"/>
              </a:rPr>
              <a:t>диагностика семей воспитанников, поступивших в </a:t>
            </a:r>
            <a:r>
              <a:rPr lang="ru-RU" dirty="0" err="1" smtClean="0">
                <a:latin typeface="Constantia" pitchFamily="18" charset="0"/>
                <a:ea typeface="Times New Roman"/>
                <a:cs typeface="Times New Roman"/>
              </a:rPr>
              <a:t>ДОУ.-сентябрь</a:t>
            </a:r>
            <a:endParaRPr lang="ru-RU" dirty="0" smtClean="0">
              <a:latin typeface="Constantia" pitchFamily="18" charset="0"/>
              <a:ea typeface="Times New Roman"/>
              <a:cs typeface="Times New Roman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Constantia" pitchFamily="18" charset="0"/>
                <a:ea typeface="Times New Roman"/>
                <a:cs typeface="Times New Roman"/>
              </a:rPr>
              <a:t>Круглый стол  для родителей будущих первоклассников «Скоро в школу» -</a:t>
            </a:r>
            <a:r>
              <a:rPr lang="ru-RU" dirty="0" smtClean="0">
                <a:latin typeface="Constantia" pitchFamily="18" charset="0"/>
                <a:ea typeface="Times New Roman"/>
                <a:cs typeface="Times New Roman"/>
              </a:rPr>
              <a:t>ноябрь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Constantia" pitchFamily="18" charset="0"/>
                <a:ea typeface="Times New Roman"/>
                <a:cs typeface="Times New Roman"/>
              </a:rPr>
              <a:t>«День открытых дверей: просмотры образовательной деятельности  в детском саду для родителей»-</a:t>
            </a:r>
            <a:r>
              <a:rPr lang="ru-RU" dirty="0" smtClean="0">
                <a:latin typeface="Constantia" pitchFamily="18" charset="0"/>
                <a:ea typeface="Times New Roman"/>
                <a:cs typeface="Times New Roman"/>
              </a:rPr>
              <a:t>апрель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Constantia" pitchFamily="18" charset="0"/>
                <a:ea typeface="Times New Roman"/>
                <a:cs typeface="Times New Roman"/>
              </a:rPr>
              <a:t>Детский сад – глазами родителей» </a:t>
            </a:r>
            <a:r>
              <a:rPr lang="ru-RU" dirty="0" smtClean="0">
                <a:latin typeface="Constantia" pitchFamily="18" charset="0"/>
                <a:ea typeface="Times New Roman"/>
                <a:cs typeface="Times New Roman"/>
              </a:rPr>
              <a:t>(мнение о работе ДОУ) анкетирование-май</a:t>
            </a:r>
          </a:p>
          <a:p>
            <a:pPr algn="ctr">
              <a:buFont typeface="Arial" pitchFamily="34" charset="0"/>
              <a:buChar char="•"/>
            </a:pPr>
            <a:endParaRPr lang="ru-RU" dirty="0" smtClean="0">
              <a:latin typeface="Constantia" pitchFamily="18" charset="0"/>
              <a:ea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4.Контроль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 ведения документации на группах в течение года Зам. по ВМР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воспитательно-образовательного процесса в соответствии с календарно-тематическим планированием в течение года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групп к началу учебного года"сентябрь зам. по  ВМР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за проведением педагогического  мониторинга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сентябрь,май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зам. по  ВМР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Фронтальный контроль "Готовность выпускников в соответствии с целевыми ориентирами ФГОС ДО"апрель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зам.поВМР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Педагог-психолог Учитель-логопед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"Сотрудничество ДОУ и семьи основа индивидуально-личностного развития ребенка"ноябрь председатель родительского комитета, Зам. по УВР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 к летнему оздоровительному периоду май Председатель родительского комитета, Зам. по УВР Учитель-логопед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3293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Традиционные профессиональные конкурсы: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3419475" y="26368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b="1">
              <a:latin typeface="Times New Roman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11188" y="1268413"/>
            <a:ext cx="807561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«Учитель здоровья»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«Педагогический дебют»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«Воспитатель года России»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Инноватика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. Образование. Мастерство.»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«За нравственный подвиг учителя»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«Духовное возрождение»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«Педагог-психолог России»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«Учитель-дефектолог России»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«Разговор о правильном питании»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«Уроки  Победы»</a:t>
            </a:r>
          </a:p>
          <a:p>
            <a:pPr lvl="0" algn="ctr">
              <a:buNone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«Авторская дидактическая игра и методическое пособие»</a:t>
            </a:r>
          </a:p>
          <a:p>
            <a:pPr lvl="0" algn="ctr">
              <a:buNone/>
            </a:pPr>
            <a:r>
              <a:rPr lang="en-US" sz="2400" dirty="0" smtClean="0">
                <a:latin typeface="Constantia" pitchFamily="18" charset="0"/>
                <a:cs typeface="Times New Roman" pitchFamily="18" charset="0"/>
                <a:hlinkClick r:id="rId2"/>
              </a:rPr>
              <a:t>https://rirorzn.ru/confir/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8627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«Группа в ВК»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нимок экрана (5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940800" cy="5029200"/>
          </a:xfrm>
        </p:spPr>
      </p:pic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(4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69866" cy="4876800"/>
          </a:xfrm>
        </p:spPr>
      </p:pic>
      <p:pic>
        <p:nvPicPr>
          <p:cNvPr id="3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«Полянский детский сад «Родничок»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нимок экрана (4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46156" cy="4525963"/>
          </a:xfrm>
        </p:spPr>
      </p:pic>
      <p:pic>
        <p:nvPicPr>
          <p:cNvPr id="5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(5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8858956" cy="4983163"/>
          </a:xfrm>
        </p:spPr>
      </p:pic>
      <p:pic>
        <p:nvPicPr>
          <p:cNvPr id="3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Принятие решения: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Утвердить Годовой план работы на 2023-2024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Включить в план работы мероприятия по профилактике профессионального выгорания педагогов с учетом рекомендаций РМО педагогов –психологов Рязанского района.</a:t>
            </a:r>
          </a:p>
          <a:p>
            <a:pPr marL="514350" indent="-51435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Ответственный- Горина О.А.,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И.В.  2023-2024уч.г.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Повышать педагогическое мастерство и развивать творческий потенциал педагогов ДОУ «Родничок», стимулируя участие педагогических работников в профессиональных конкурсах («Педагогический дебют», «Воспитатель года-России», «Мастерство.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Образование», «Авторская дидактическая игра и методическое пособие»). </a:t>
            </a:r>
          </a:p>
          <a:p>
            <a:pPr marL="514350" indent="-51435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Ответственный Горина О.А.–2023-2024уч.г.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 целях совершенствования модели методического сопровождения профессиональной деятельности воспитателей на основе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продолжать работу   семинаров, мастер-классов, педагогов, как эффективной формой организации инновационного развития ДОУ. </a:t>
            </a:r>
          </a:p>
          <a:p>
            <a:pPr marL="514350" indent="-51435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Ответственный Горина О.А., педагоги ДОУ –2023-2024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077472" cy="94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nstantia" pitchFamily="18" charset="0"/>
              </a:rPr>
              <a:t>Цель ФОП: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Constantia" pitchFamily="18" charset="0"/>
              </a:rPr>
              <a:t>разностороннее развитие ребенка в период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Constantia" pitchFamily="18" charset="0"/>
              </a:rPr>
              <a:t>дошкольного детства с учетом возрастных и индивидуальных особенностей на основе духовно-нравственных ценностей народов РФ, исторических и национально-культурных традиций.</a:t>
            </a:r>
          </a:p>
          <a:p>
            <a:endParaRPr lang="ru-RU" sz="2800" dirty="0"/>
          </a:p>
        </p:txBody>
      </p:sp>
      <p:pic>
        <p:nvPicPr>
          <p:cNvPr id="9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Рекомендовать методическим объединениям ДОУ в рамках сетевого методического сопровождения педагогов для достижения «опережающего» эффекта в развитии кадрового потенциала системы образования Рязанского района включить в план работы мероприятия по: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талантов и способностей воспитанников;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Инновационным технологиям;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наставнических практик (с молодыми педагогами, групповое наставничество «равный –равному» и пр.);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Формированию финансовой грамотности обучающихся;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Технологиям развития, социальной адаптации и комплексной помощи детям с ОВЗ;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Обобщению эффективных практик обучения и воспитания;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Подготовке педагогических работников к участию в профессиональных конкурсах.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Ответственный-Горина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 lvl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latin typeface="Constantia" pitchFamily="18" charset="0"/>
                <a:cs typeface="Times New Roman" pitchFamily="18" charset="0"/>
              </a:rPr>
              <a:t>Повышать педагогическое мастерство и развивать творческий потенциал педагогов ДОУ, стимулируя участие педагогических работников в профессиональных конкурсах: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Новые приоритеты </a:t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>при реализации образовательных </a:t>
            </a:r>
            <a:br>
              <a:rPr lang="ru-RU" sz="3200" b="1" dirty="0" smtClean="0">
                <a:latin typeface="Constantia" pitchFamily="18" charset="0"/>
              </a:rPr>
            </a:br>
            <a:r>
              <a:rPr lang="ru-RU" sz="3200" b="1" dirty="0" smtClean="0">
                <a:latin typeface="Constantia" pitchFamily="18" charset="0"/>
              </a:rPr>
              <a:t>задач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Constantia" pitchFamily="18" charset="0"/>
              </a:rPr>
              <a:t>Воспитатель знакомит с основными правилами пользования сети интернет - цифровыми ресурсами, исключая практическое использование электронных средств обучения индивидуального пользования</a:t>
            </a:r>
            <a:r>
              <a:rPr lang="ru-RU" sz="2800" i="1" dirty="0" smtClean="0">
                <a:latin typeface="Constantia" pitchFamily="18" charset="0"/>
              </a:rPr>
              <a:t>.</a:t>
            </a:r>
            <a:endParaRPr lang="ru-RU" sz="2800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Constantia" pitchFamily="18" charset="0"/>
              </a:rPr>
              <a:t>«Педагог формирует </a:t>
            </a:r>
          </a:p>
          <a:p>
            <a:pPr algn="ctr">
              <a:buNone/>
            </a:pPr>
            <a:r>
              <a:rPr lang="ru-RU" b="1" i="1" dirty="0" smtClean="0">
                <a:latin typeface="Constantia" pitchFamily="18" charset="0"/>
              </a:rPr>
              <a:t>представление детей о современной технике, в том числе цифровом ее разнообразии. Создает образовательные ситуации для знакомства детей с конкретными техническими приборами».</a:t>
            </a:r>
            <a:endParaRPr lang="ru-RU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В детских садах введут основы финансовой грамотности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Constantia" pitchFamily="18" charset="0"/>
              </a:rPr>
              <a:t>Педагог развивает умение планировать расходы на покупку необходимых товаров и услуг, формирует уважение к труду родителей.</a:t>
            </a:r>
            <a:endParaRPr lang="ru-RU" dirty="0" smtClean="0">
              <a:latin typeface="Constant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 descr="C:\Users\Admin\Desktop\РМО2\РМО 2023-2024г\Август\free-png.ru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54" y="152400"/>
            <a:ext cx="1306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3316</Words>
  <Application>Microsoft Office PowerPoint</Application>
  <PresentationFormat>Экран (4:3)</PresentationFormat>
  <Paragraphs>650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Office Theme</vt:lpstr>
      <vt:lpstr>МБДОУ «Полянский детский сад «Родничок» общеразвивающего вида»  Августовский  педагогический совет     </vt:lpstr>
      <vt:lpstr>Слайд 2</vt:lpstr>
      <vt:lpstr>Повестка дня:</vt:lpstr>
      <vt:lpstr>Федеральная образовательная  программа дошкольного образования</vt:lpstr>
      <vt:lpstr>Слайд 5</vt:lpstr>
      <vt:lpstr>Цель ФОП:</vt:lpstr>
      <vt:lpstr>Новые приоритеты  при реализации образовательных  задач</vt:lpstr>
      <vt:lpstr>Слайд 8</vt:lpstr>
      <vt:lpstr>В детских садах введут основы финансовой грамотности</vt:lpstr>
      <vt:lpstr>Детей будут активно  знакомить с  волонтерским движением</vt:lpstr>
      <vt:lpstr>«Чем занятие отличается  от культурных практик» </vt:lpstr>
      <vt:lpstr>Слайд 12</vt:lpstr>
      <vt:lpstr>«О ценностях, к которым надо приобщать детей»</vt:lpstr>
      <vt:lpstr>Слайд 14</vt:lpstr>
      <vt:lpstr>«О РППС»</vt:lpstr>
      <vt:lpstr>Слайд 16</vt:lpstr>
      <vt:lpstr>Слайд 17</vt:lpstr>
      <vt:lpstr>Слайд 18</vt:lpstr>
      <vt:lpstr>Задачи педагогического коллектива  на 2023-2024 учебный год </vt:lpstr>
      <vt:lpstr>Слайд 20</vt:lpstr>
      <vt:lpstr>  1.ОРГАНИЗАЦИОННО - МЕТОДИЧЕСКАЯ РАБОТА 1.1. ПОВЫШЕНИЕ КВАЛИФИКАЦИИ ПЕДАГОГОВ  1.1.1 АТТЕСТАЦИЯ ПЕДАГОГОВ   </vt:lpstr>
      <vt:lpstr>АТТЕСТАЦИЯ ПЕДАГОГОВ НА СООТВЕТСТВИЕ  ЗАНИМАЕМОЙ ДОЛЖНОСТИ в 2023-2024 уч.г. </vt:lpstr>
      <vt:lpstr>1.1.2 Повышение квалификации  педагогов ДОУ</vt:lpstr>
      <vt:lpstr>Слайд 24</vt:lpstr>
      <vt:lpstr> Образовательный уровень  педагогических работников:   </vt:lpstr>
      <vt:lpstr>1.1.3. Планирование работы  по самообразованию педагогов</vt:lpstr>
      <vt:lpstr>Слайд 27</vt:lpstr>
      <vt:lpstr>Слайд 28</vt:lpstr>
      <vt:lpstr>1.2. ПЕДАГОГИЧЕСКИЕ СОВЕТЫ </vt:lpstr>
      <vt:lpstr>Слайд 30</vt:lpstr>
      <vt:lpstr>Слайд 31</vt:lpstr>
      <vt:lpstr>Слайд 32</vt:lpstr>
      <vt:lpstr>Слайд 33</vt:lpstr>
      <vt:lpstr>1.4 МАСТЕР-КЛАСС </vt:lpstr>
      <vt:lpstr>1.6 ОТКРЫТЫЕ ПРОСМОТРЫ  ОБРАЗОВАТЕЛЬНОЙ ПЕДАГОГИЧЕСКОЙ ДЕЯТЕЛЬНОСТИ </vt:lpstr>
      <vt:lpstr>Слайд 36</vt:lpstr>
      <vt:lpstr>Слайд 37</vt:lpstr>
      <vt:lpstr>1.7.ВЫСТАВКИ, СМОТРЫ, КОНКУРСЫ. </vt:lpstr>
      <vt:lpstr>Слайд 39</vt:lpstr>
      <vt:lpstr>Слайд 40</vt:lpstr>
      <vt:lpstr>Социально-значимые проекты  в МБДОУ «Родничок» на 2023-2024 уч.г. </vt:lpstr>
      <vt:lpstr>    Межведомственное сетевое  взаимодействие между МБДОУ «Полянский детский сад «Родничок» и ПМПК  в рамках психолого-педагогического проекта</vt:lpstr>
      <vt:lpstr>2023 год  Год педагога и наставника в России</vt:lpstr>
      <vt:lpstr>Система «Наставничества в ДОУ»</vt:lpstr>
      <vt:lpstr>Слайд 45</vt:lpstr>
      <vt:lpstr>Работа в методическом  кабинете </vt:lpstr>
      <vt:lpstr>Слайд 47</vt:lpstr>
      <vt:lpstr>3. ВЗАИМОДЕЙСТВИЕ С СОЦИУМОМ 3.1.Преемственность со школой </vt:lpstr>
      <vt:lpstr>Сетевая методическая площадка  педагогов РМО ДО и РМО учителей начальных классов</vt:lpstr>
      <vt:lpstr>3.2. РАБОТА С СОЦИУМОМ</vt:lpstr>
      <vt:lpstr>3.3 Работа с родителями: </vt:lpstr>
      <vt:lpstr>Слайд 52</vt:lpstr>
      <vt:lpstr>4.Контроль </vt:lpstr>
      <vt:lpstr>Традиционные профессиональные конкурсы: </vt:lpstr>
      <vt:lpstr>«Группа в ВК»</vt:lpstr>
      <vt:lpstr>Слайд 56</vt:lpstr>
      <vt:lpstr>Сайт  МБДОУ «Полянский детский сад «Родничок»</vt:lpstr>
      <vt:lpstr>Слайд 58</vt:lpstr>
      <vt:lpstr>Принятие решения:</vt:lpstr>
      <vt:lpstr>Слайд 60</vt:lpstr>
      <vt:lpstr>Слайд 61</vt:lpstr>
      <vt:lpstr>Слайд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 ПЛАН РАБОТЫ МБДОУ  «Полянский детский сад  «Родничок»  общеразвивающего вида» на 2019-2020 учебный год </dc:title>
  <dc:creator>Admin</dc:creator>
  <cp:lastModifiedBy>Admin</cp:lastModifiedBy>
  <cp:revision>82</cp:revision>
  <dcterms:created xsi:type="dcterms:W3CDTF">2006-08-16T00:00:00Z</dcterms:created>
  <dcterms:modified xsi:type="dcterms:W3CDTF">2023-08-30T06:11:56Z</dcterms:modified>
</cp:coreProperties>
</file>