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24" r:id="rId3"/>
    <p:sldId id="311" r:id="rId4"/>
    <p:sldId id="257" r:id="rId5"/>
    <p:sldId id="258" r:id="rId6"/>
    <p:sldId id="305" r:id="rId7"/>
    <p:sldId id="260" r:id="rId8"/>
    <p:sldId id="316" r:id="rId9"/>
    <p:sldId id="306" r:id="rId10"/>
    <p:sldId id="310" r:id="rId11"/>
    <p:sldId id="317" r:id="rId12"/>
    <p:sldId id="318" r:id="rId13"/>
    <p:sldId id="319" r:id="rId14"/>
    <p:sldId id="264" r:id="rId15"/>
    <p:sldId id="266" r:id="rId16"/>
    <p:sldId id="267" r:id="rId17"/>
    <p:sldId id="268" r:id="rId18"/>
    <p:sldId id="269" r:id="rId19"/>
    <p:sldId id="332" r:id="rId20"/>
    <p:sldId id="271" r:id="rId21"/>
    <p:sldId id="273" r:id="rId22"/>
    <p:sldId id="274" r:id="rId23"/>
    <p:sldId id="275" r:id="rId24"/>
    <p:sldId id="276" r:id="rId25"/>
    <p:sldId id="320" r:id="rId26"/>
    <p:sldId id="321" r:id="rId27"/>
    <p:sldId id="322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304" r:id="rId36"/>
    <p:sldId id="327" r:id="rId37"/>
    <p:sldId id="330" r:id="rId38"/>
    <p:sldId id="328" r:id="rId39"/>
    <p:sldId id="331" r:id="rId40"/>
    <p:sldId id="329" r:id="rId41"/>
    <p:sldId id="315" r:id="rId42"/>
    <p:sldId id="325" r:id="rId43"/>
    <p:sldId id="32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Образование</a:t>
            </a:r>
            <a:r>
              <a:rPr lang="ru-RU" baseline="0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педагогов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Повышение квалификации педагогов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Высшее образование </c:v>
                </c:pt>
                <c:pt idx="1">
                  <c:v>Средне-спец</c:v>
                </c:pt>
                <c:pt idx="2">
                  <c:v>Без образования</c:v>
                </c:pt>
                <c:pt idx="3">
                  <c:v>Переподготовка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0.33000000000000013</c:v>
                </c:pt>
                <c:pt idx="1">
                  <c:v>0.33000000000000013</c:v>
                </c:pt>
                <c:pt idx="2">
                  <c:v>0.14000000000000001</c:v>
                </c:pt>
                <c:pt idx="3">
                  <c:v>0.2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7504572009144024"/>
          <c:y val="0.4282001859142614"/>
          <c:w val="0.21420159173651684"/>
          <c:h val="0.36226268591426136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Повышение</a:t>
            </a:r>
            <a:r>
              <a:rPr lang="ru-RU" sz="2800" baseline="0" dirty="0" smtClean="0"/>
              <a:t> квалификации </a:t>
            </a:r>
            <a:r>
              <a:rPr lang="ru-RU" sz="2800" baseline="0" dirty="0" err="1" smtClean="0"/>
              <a:t>педагогов-аттестация</a:t>
            </a:r>
            <a:r>
              <a:rPr lang="ru-RU" sz="2800" baseline="0" dirty="0" smtClean="0"/>
              <a:t> </a:t>
            </a:r>
            <a:endParaRPr lang="ru-RU" sz="2800" dirty="0"/>
          </a:p>
        </c:rich>
      </c:tx>
      <c:layout>
        <c:manualLayout>
          <c:xMode val="edge"/>
          <c:yMode val="edge"/>
          <c:x val="0.14612872822715336"/>
          <c:y val="3.105790689679135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Повышение квалификации педагогов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1 категория</c:v>
                </c:pt>
                <c:pt idx="2">
                  <c:v>Соответствие зан.долж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0.13</c:v>
                </c:pt>
                <c:pt idx="1">
                  <c:v>0.34</c:v>
                </c:pt>
                <c:pt idx="2">
                  <c:v>0.4</c:v>
                </c:pt>
                <c:pt idx="3">
                  <c:v>0.13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FC566-E30D-4405-BA2F-07BD04997224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C860B-341B-4744-A10E-08F39CDDB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«Полянский детский сад «Родничок»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вида»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Августовский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педагогический совет 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августа 2022 г.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56260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Образовательный уровень педагогических работников: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685800" y="990600"/>
          <a:ext cx="8077200" cy="1256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5440"/>
                <a:gridCol w="1615440"/>
                <a:gridCol w="1615440"/>
                <a:gridCol w="1615440"/>
                <a:gridCol w="1615440"/>
              </a:tblGrid>
              <a:tr h="762000">
                <a:tc>
                  <a:txBody>
                    <a:bodyPr/>
                    <a:lstStyle/>
                    <a:p>
                      <a:pPr marR="39370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педагогов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1275" algn="just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Высшее образование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 – специальное образование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спец. Образования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Переподготовка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4445">
                <a:tc>
                  <a:txBody>
                    <a:bodyPr/>
                    <a:lstStyle/>
                    <a:p>
                      <a:pPr marR="39370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370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33400" y="2362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457200"/>
          <a:ext cx="8382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1.1.3. Планирование работы по самообразованию педагогов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100858"/>
          <a:ext cx="8610600" cy="5588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/>
                <a:gridCol w="4305300"/>
              </a:tblGrid>
              <a:tr h="24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Тема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7175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Участники образовательных отношений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1.Сенсорное воспитание детей раннего возраста.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В.К.Синицына –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2.Развитие мелкой моторики в раннем возрасте.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К.Х.Малхазян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–воспитатель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7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В.В.Жаворонкова- воспитатель</a:t>
                      </a:r>
                    </a:p>
                    <a:p>
                      <a:pPr lvl="0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1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С.В.Сикачева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воспитатель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7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5.Социализация личности дошкольников через ознакомление с трудом взрослых.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И.С. Цыганкова –воспитатель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3128"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6.«Я и мое здоровье»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Л.П.Ловягина –воспитатель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3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В.А.Трыкина-воспитатель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2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Заречнева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О.М. –воспитатель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8599"/>
          <a:ext cx="8534400" cy="3606330"/>
        </p:xfrm>
        <a:graphic>
          <a:graphicData uri="http://schemas.openxmlformats.org/drawingml/2006/table">
            <a:tbl>
              <a:tblPr/>
              <a:tblGrid>
                <a:gridCol w="4003994"/>
                <a:gridCol w="4530406"/>
              </a:tblGrid>
              <a:tr h="6858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9.Формирование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культурно-гигиенических навыков посредством народной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потешки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А.А.Велькина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10.ФЭМП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детей дошкольного возраста.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Е.Б.Левочкина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11.Здоровый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 жизни.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Е.В.Новикова - воспитатель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Н.В.– 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Чирикова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2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Использование разных методов и приемов при овладении детьми прекрасным даром-словом.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Л.В.Володина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14.Формирование основ безопасности у детей младшего дошкольного возраста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Н.Н.Сыркина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Бондарева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И.С.-муз.рук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3810001"/>
          <a:ext cx="8534400" cy="3170508"/>
        </p:xfrm>
        <a:graphic>
          <a:graphicData uri="http://schemas.openxmlformats.org/drawingml/2006/table">
            <a:tbl>
              <a:tblPr/>
              <a:tblGrid>
                <a:gridCol w="4003994"/>
                <a:gridCol w="4530406"/>
              </a:tblGrid>
              <a:tr h="488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Каширская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Л.А.-воспитатель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Воспитание у детей бережного отношения к природе через ознакомление с птицами родного края.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С.Н.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Казеннова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–воспитатель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Нравственно-патриотическое воспитание дошкольников через ознакомление с родным краем.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В.Г. Полякова. –воспитатель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И.О.Бушманова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8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Наблюдение –как метод ознакомления младших дошкольников с животным и растительным миром.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Г.А.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Криканова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–воспитатель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152401"/>
          <a:ext cx="8610599" cy="5355769"/>
        </p:xfrm>
        <a:graphic>
          <a:graphicData uri="http://schemas.openxmlformats.org/drawingml/2006/table">
            <a:tbl>
              <a:tblPr/>
              <a:tblGrid>
                <a:gridCol w="4149533"/>
                <a:gridCol w="4461066"/>
              </a:tblGrid>
              <a:tr h="9143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21.«Развитие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творческих способностей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 детей дошкольного возраста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посредством художественного ручного труда»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С.В.Субботина –воспитатель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22.Рисование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песком на световых столах с детьми старшего дошкольного возраста.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Храмшина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И.В. –педагог-психолог.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23.Развитие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восприятия и эмоциональной отзывчивости средствами классической музыки.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И.Н. Семенова –   музыкальный руководитель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24.Воспитание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патриотизма детей дошкольного возраста средствами физической культуры.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М.В. Завьялова –инструктор по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физвоспитанию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25.Развитие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цветовосприятия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у детей дошкольного возраста.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Е.В.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Шидейкина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–воспитатель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0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26.Использование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народной музыки в сочетании с народно-прикладным искусством в музыкальном развитии детей.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Е.В.Дасаева –музыкальный руководитель.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27.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Ж.В.Сорокина –воспитатель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28.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Т.В.Игнатьева –воспитатель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29.Ориентировка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пространстве.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17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М.Д. Рогачева –учитель-логопед 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5562599"/>
          <a:ext cx="8610600" cy="1066801"/>
        </p:xfrm>
        <a:graphic>
          <a:graphicData uri="http://schemas.openxmlformats.org/drawingml/2006/table">
            <a:tbl>
              <a:tblPr/>
              <a:tblGrid>
                <a:gridCol w="4191000"/>
                <a:gridCol w="4419600"/>
              </a:tblGrid>
              <a:tr h="5393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30.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 smtClean="0"/>
                        <a:t>И.О.Бушманова</a:t>
                      </a:r>
                      <a:r>
                        <a:rPr lang="ru-RU" sz="1600" dirty="0" smtClean="0"/>
                        <a:t> –воспитатель </a:t>
                      </a: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+mj-lt"/>
                        <a:buNone/>
                        <a:tabLst>
                          <a:tab pos="111760" algn="l"/>
                          <a:tab pos="457200" algn="l"/>
                          <a:tab pos="2571750" algn="l"/>
                        </a:tabLst>
                        <a:defRPr/>
                      </a:pPr>
                      <a:endParaRPr lang="ru-RU" sz="1600" dirty="0" smtClean="0"/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  <a:tabLst>
                          <a:tab pos="111760" algn="l"/>
                          <a:tab pos="457200" algn="l"/>
                          <a:tab pos="2571750" algn="l"/>
                        </a:tabLs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71750" algn="l"/>
                        </a:tabLst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/>
                        <a:t> 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082" marR="28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1.2. ПЕДАГОГИЧЕСКИЕ СОВЕТЫ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47500" lnSpcReduction="20000"/>
          </a:bodyPr>
          <a:lstStyle/>
          <a:p>
            <a:pPr algn="ctr" fontAlgn="base">
              <a:buNone/>
            </a:pPr>
            <a:r>
              <a:rPr lang="ru-RU" sz="5100" b="1" i="1" u="sng" dirty="0" smtClean="0">
                <a:latin typeface="Times New Roman" pitchFamily="18" charset="0"/>
                <a:cs typeface="Times New Roman" pitchFamily="18" charset="0"/>
              </a:rPr>
              <a:t>Установочный педагогический совет №1</a:t>
            </a:r>
            <a:endParaRPr lang="ru-RU" sz="5100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14350" indent="-514350" fontAlgn="base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Итоги летней оздоровительной работы ДОУ. </a:t>
            </a:r>
          </a:p>
          <a:p>
            <a:pPr marL="514350" indent="-514350" fontAlgn="base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Итоги подготовки ДОУ  к новому учебному году. </a:t>
            </a:r>
          </a:p>
          <a:p>
            <a:pPr marL="514350" indent="-514350" fontAlgn="base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Обсуждение и утверждение годового плана на 2022- 2023 учебный год. </a:t>
            </a:r>
          </a:p>
          <a:p>
            <a:pPr marL="514350" indent="-514350" fontAlgn="base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Подготовка и оформление (ведение документации)  предметно-развивающей среды в группах по зонам развития игровым оборудованиям, пособиями, развивающим материалом и т.п. к новому учебному году.</a:t>
            </a:r>
          </a:p>
          <a:p>
            <a:pPr marL="514350" indent="-514350" fontAlgn="base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Принятие и утверждение списка детей по группам на 2022- 2023 учебный год. </a:t>
            </a:r>
          </a:p>
          <a:p>
            <a:pPr marL="514350" indent="-514350" fontAlgn="base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Утверждение сетки непосредственно образовательной деятельности в группах и у специалистов. </a:t>
            </a:r>
          </a:p>
          <a:p>
            <a:pPr marL="514350" indent="-514350" fontAlgn="base">
              <a:buAutoNum type="arabicPeriod" startAt="7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Утверждение плана работы по аттестации педагогических работников на 2020 – 2024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fontAlgn="base">
              <a:buAutoNum type="arabicPeriod" startAt="7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Принятие плана графика по повышению квалификации педагогических работников дошкольного учреждения . </a:t>
            </a:r>
          </a:p>
          <a:p>
            <a:pPr fontAlgn="base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ru-RU" sz="11200" b="1" i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 №2</a:t>
            </a:r>
            <a:endParaRPr lang="ru-RU" sz="11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«Эффективные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педагогические практики по экономическому воспитанию детей дошкольного возраста»</a:t>
            </a:r>
          </a:p>
          <a:p>
            <a:pPr algn="ctr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1. Методические рекомендации для педагогов ДОО, реализующих программы по финансовой грамотности».  </a:t>
            </a:r>
          </a:p>
          <a:p>
            <a:pPr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2.Мастер-класс «Использование демонстрационных и методических материалов по экономическому воспитанию детей дошкольного возраста»</a:t>
            </a:r>
          </a:p>
          <a:p>
            <a:pPr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3. «Использование детской литературы экономической направленности».</a:t>
            </a:r>
            <a:endParaRPr lang="ru-RU" sz="7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ctr"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Зам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По ВМР Горина О.А. </a:t>
            </a:r>
          </a:p>
          <a:p>
            <a:pPr algn="ctr"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Игнатьева Т.В., Сыркина Н.Н.</a:t>
            </a:r>
          </a:p>
          <a:p>
            <a:pPr fontAlgn="base"/>
            <a:r>
              <a:rPr lang="ru-RU" sz="3600" dirty="0" smtClean="0"/>
              <a:t> </a:t>
            </a:r>
          </a:p>
          <a:p>
            <a:pPr fontAlgn="base"/>
            <a:r>
              <a:rPr lang="ru-RU" sz="3600" dirty="0" smtClean="0"/>
              <a:t> </a:t>
            </a: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НОЯБРЬ 2022г. </a:t>
            </a:r>
          </a:p>
          <a:p>
            <a:pPr algn="ctr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477000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ru-RU" sz="11200" b="1" i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 №3</a:t>
            </a:r>
            <a:endParaRPr lang="ru-RU" sz="11200" u="sng" dirty="0" smtClean="0"/>
          </a:p>
          <a:p>
            <a:pPr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«Формирование предпосылок функциональной грамотности у детей старшего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дошкольного возраста в условиях дошкольной образовательной организации»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0" indent="-137160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1.Организация методической работы по формированию функциональной грамотности.</a:t>
            </a:r>
          </a:p>
          <a:p>
            <a:pPr marL="1371600" lvl="0" indent="-137160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2.Формирование естественнонаучной грамотности детей дошкольного возраста».</a:t>
            </a:r>
          </a:p>
          <a:p>
            <a:pPr marL="1371600" lvl="0" indent="-137160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3.Формирования математической грамотности детей дошкольного возраста».</a:t>
            </a:r>
          </a:p>
          <a:p>
            <a:pPr marL="1371600" lvl="0" indent="-137160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4.Формирования социально-коммуникативной грамотности детей дошкольного возраста.</a:t>
            </a:r>
          </a:p>
          <a:p>
            <a:pPr marL="1371600" lvl="0" indent="-1371600"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5.Квест – технология как средство развития предпосылок функциональной грамотности дошкольников.</a:t>
            </a:r>
          </a:p>
          <a:p>
            <a:pPr algn="ctr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 fontAlgn="base"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ФЕВРАЛЬ 2023г.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ctr" fontAlgn="base">
              <a:buNone/>
            </a:pP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. по ВМР Горина О.А., </a:t>
            </a:r>
          </a:p>
          <a:p>
            <a:pPr algn="ctr" fontAlgn="base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Полякова В.Г.,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Трыкина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В.А.,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Казеннова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С.Н.</a:t>
            </a:r>
          </a:p>
          <a:p>
            <a:pPr algn="ctr" fontAlgn="base"/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buNone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25000" lnSpcReduction="20000"/>
          </a:bodyPr>
          <a:lstStyle/>
          <a:p>
            <a:pPr algn="ctr" fontAlgn="base">
              <a:buNone/>
            </a:pPr>
            <a:r>
              <a:rPr lang="ru-RU" sz="11200" b="1" i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 №4</a:t>
            </a:r>
            <a:endParaRPr lang="ru-RU" sz="11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Итоговый.  «Реализация основных задач работы МБДОУ»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Анализ работы МБДОУ за 2022- 2023 учебный год, о выполнении задач годового плана; 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Анализ мониторинга освоения детьми образовательных областей. 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Творческие отчеты воспитателей. 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 перспективах на 2023-2024 новый  учебный год.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Утверждение плана летней оздоровительной работы. «Здравствуй лето».</a:t>
            </a:r>
          </a:p>
          <a:p>
            <a:pPr algn="ctr" fontAlgn="base">
              <a:buNone/>
            </a:pP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Гребенкина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algn="ctr"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по ВМР Горина О.А.</a:t>
            </a:r>
          </a:p>
          <a:p>
            <a:pPr algn="ctr"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Храмшина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И.В., учитель-логопед Рогачева М.Д.</a:t>
            </a:r>
          </a:p>
          <a:p>
            <a:pPr algn="ctr" fontAlgn="base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МАЙ 2023г. </a:t>
            </a:r>
          </a:p>
          <a:p>
            <a:pPr algn="ctr" fontAlgn="base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fontAlgn="base">
              <a:buNone/>
            </a:pPr>
            <a:r>
              <a:rPr lang="ru-RU" sz="6400" dirty="0" smtClean="0"/>
              <a:t> </a:t>
            </a:r>
          </a:p>
          <a:p>
            <a:pPr algn="ctr" fontAlgn="base">
              <a:buNone/>
            </a:pPr>
            <a:r>
              <a:rPr lang="ru-RU" sz="6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457200"/>
          <a:ext cx="8991600" cy="6441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45"/>
                <a:gridCol w="3829755"/>
                <a:gridCol w="2247900"/>
                <a:gridCol w="2247900"/>
              </a:tblGrid>
              <a:tr h="5078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формы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 микрогруппы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/>
                </a:tc>
              </a:tr>
              <a:tr h="1502797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«Как избежать стрессовых ситуаций при подготовке и проведении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праздников в ДОО».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«Роль воспитателя в процессе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музыкального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воспитания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детей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дошкольного возраста». 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Зам.завед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 ВМР Горина О.А.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Семенова И.Н.,  Ловягина Л.П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/>
                </a:tc>
              </a:tr>
              <a:tr h="100186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экопривычек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-педагогов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-детей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-родителей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Семинар-практикум  </a:t>
                      </a: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Зам.завед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 ВМР Горина О.А.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Казеннова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С.Н.</a:t>
                      </a:r>
                    </a:p>
                  </a:txBody>
                  <a:tcPr marL="33528" marR="33528" marT="0" marB="0"/>
                </a:tc>
              </a:tr>
              <a:tr h="6261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«Психологические приемы предотвращения конфликтных ситуаций в образовательном процессе»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Семинар-практикум  </a:t>
                      </a: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Зам.завед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 ВМР Горина О.А,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Храмшина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И.В.</a:t>
                      </a:r>
                      <a:endParaRPr lang="ru-RU" sz="1200" dirty="0"/>
                    </a:p>
                  </a:txBody>
                  <a:tcPr/>
                </a:tc>
              </a:tr>
              <a:tr h="507889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«Как понять, что у ребенка проблемы со сверстниками»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Семинар-практикум  февраль  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Зам.завед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 ВМР Горина О.А,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Храмшина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И.В.</a:t>
                      </a:r>
                      <a:endParaRPr lang="ru-RU" sz="1200" dirty="0" smtClean="0"/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/>
                </a:tc>
              </a:tr>
              <a:tr h="2254196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«Особенности развития детей раннего возраста».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«Обзор программных задач по воспитанию детей раннего возраста от 1,6 до 3 лет в соответствии с ООП ДО «От рождения до школы»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Представление опыта работы по теме: «Творческое развитие ребёнка в процессе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рисования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Мастер-класс по теме: «Сенсорная книга чудес»  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Районный Семинар-практикум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Зам.завед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 ВМР Горина О.А.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Велькина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А.А., Жаворонкова В.В.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528" marR="33528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1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1.3 СЕМИНАРЫ, СЕМИНАРЫ-ПРАКТИКУМЫ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6092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1.4 МАСТЕР-КЛАСС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4876800"/>
            <a:ext cx="4648200" cy="16303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3398" y="990601"/>
          <a:ext cx="8077201" cy="4937962"/>
        </p:xfrm>
        <a:graphic>
          <a:graphicData uri="http://schemas.openxmlformats.org/drawingml/2006/table">
            <a:tbl>
              <a:tblPr/>
              <a:tblGrid>
                <a:gridCol w="457202"/>
                <a:gridCol w="3581400"/>
                <a:gridCol w="1763508"/>
                <a:gridCol w="2275091"/>
              </a:tblGrid>
              <a:tr h="273012"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808"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935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Художественная роспись посуды «Народный русский узор»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Бушманова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И.О.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227"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«Сенсорная книга чудес» 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41275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1275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Малхазян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К.Х.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163"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«Интерактивные формы работы с семьей как эффективное средство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взаимодействия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всех участников образовательного процесса в ходе реализации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 ДО»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41275"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Полякова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В.Г.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1.6 ОТКРЫТЫЕ ПРОСМОТРЫ ОБРАЗОВАТЕЛЬНОЙ ПЕДАГОГИЧЕСКОЙ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32500" lnSpcReduction="20000"/>
          </a:bodyPr>
          <a:lstStyle/>
          <a:p>
            <a:pPr fontAlgn="base"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Развлечение  «День знаний».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Музыкальный руководитель, воспитатели, родители, август</a:t>
            </a:r>
          </a:p>
          <a:p>
            <a:pPr algn="ctr" fontAlgn="base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Есенинские </a:t>
            </a:r>
            <a:r>
              <a:rPr lang="ru-RU" sz="6200" b="1" dirty="0" err="1" smtClean="0">
                <a:latin typeface="Times New Roman" pitchFamily="18" charset="0"/>
                <a:cs typeface="Times New Roman" pitchFamily="18" charset="0"/>
              </a:rPr>
              <a:t>Осенины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 ,  Праздник осени.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октябрьМузыкальный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руководитель, воспитатели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подг.гр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Открытый просмотр образовательной области «Речевое развитие» </a:t>
            </a:r>
          </a:p>
          <a:p>
            <a:pPr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ноябрь</a:t>
            </a:r>
          </a:p>
          <a:p>
            <a:pPr algn="ctr"/>
            <a:r>
              <a:rPr lang="ru-RU" sz="6200" b="1" dirty="0" err="1" smtClean="0">
                <a:latin typeface="Times New Roman" pitchFamily="18" charset="0"/>
                <a:cs typeface="Times New Roman" pitchFamily="18" charset="0"/>
              </a:rPr>
              <a:t>Шидейкина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 Е.В.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Новикова Е.В.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200" b="1" dirty="0" err="1" smtClean="0">
                <a:latin typeface="Times New Roman" pitchFamily="18" charset="0"/>
                <a:cs typeface="Times New Roman" pitchFamily="18" charset="0"/>
              </a:rPr>
              <a:t>Криканова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Г.А.  </a:t>
            </a:r>
            <a:endParaRPr lang="ru-RU" sz="6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Праздник «День матери» для </a:t>
            </a:r>
            <a:r>
              <a:rPr lang="ru-RU" sz="6200" b="1" dirty="0" err="1" smtClean="0">
                <a:latin typeface="Times New Roman" pitchFamily="18" charset="0"/>
                <a:cs typeface="Times New Roman" pitchFamily="18" charset="0"/>
              </a:rPr>
              <a:t>подг.гр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. ноябрь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Зам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По ВМР Горина О.А. Муз. Руководитель Воспитатели  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Подг.гр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Веселый праздник «Новый год»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декабрь Муз. Руководитель Воспитатели всех  возрастных  групп Зам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По ВМР Горина О.А. </a:t>
            </a:r>
          </a:p>
          <a:p>
            <a:pPr algn="ctr"/>
            <a:endParaRPr lang="ru-RU" sz="6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6172199"/>
            <a:ext cx="61563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475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6. Неделя психологии в ДОУ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Зам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По ВМР Горина О.А. Педагог-психолог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Храмшина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И.В.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Январь</a:t>
            </a:r>
          </a:p>
          <a:p>
            <a:pPr fontAlgn="base"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7. Спортивный праздник    «Вместе с папой»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Зам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По ВМР Горина О.А. Инструктор ФИЗО.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</a:p>
          <a:p>
            <a:pPr fontAlgn="base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Совместное с родителями развлечение «Мама, папа, я –спортивная семья» в 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старшихгруппах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Инструктор ФИЗО. Заместитель зав. по ВМР Горина О.А. декабрь</a:t>
            </a:r>
          </a:p>
          <a:p>
            <a:pPr algn="ctr" fontAlgn="base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9. «Волшебный мир театра» (неделя театра в ДОУ)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Муз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Руководитель Воспитатели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средние-подготовительные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  возрастные  группы Зам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По ВМР Горина О.А.</a:t>
            </a:r>
          </a:p>
          <a:p>
            <a:pPr algn="ctr" fontAlgn="base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Открытые просмотры образовательной области«Речевое Развитие»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март </a:t>
            </a:r>
          </a:p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Игнатьева Т.В.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Трыкина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В.А.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Сыркина Н.Н.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Сикачева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С.В.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Жаворонкова В.В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11. Праздник «8 марта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март Муз. Руководитель Воспитатели групп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по ВМР  Горина О.А.</a:t>
            </a:r>
          </a:p>
          <a:p>
            <a:pPr algn="ctr" fontAlgn="base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12.Весеннее развлечение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апрель Муз. Руководитель Воспитатели групп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Зам.завед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по ВМР  Горина О.А.</a:t>
            </a:r>
          </a:p>
          <a:p>
            <a:pPr algn="ctr" fontAlgn="base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pPr algn="ctr" fontAlgn="base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«Конкурс чтецов «Мир нужен всем» апрель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Воспитатели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подготовит.гр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Зам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 ВМР Горина О.А.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14. «И вновь звенит победный май!»  цикл бесед, организация выставок рисунков.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Апрель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Воспитатели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Старших-подготовительных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 групп Зам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 ВМР Горина О.А. </a:t>
            </a:r>
          </a:p>
          <a:p>
            <a:pPr algn="ctr" fontAlgn="base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Летние Олимпийские игры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Инструктор ФИЗО. Заместитель зав. по ВМР Горина О.А.</a:t>
            </a:r>
          </a:p>
          <a:p>
            <a:pPr algn="ctr" fontAlgn="base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16. Литературно-музыкальный вечер «День   Победы»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май Муз. Руководитель Воспитатели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Старших-подготов.групп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 ВМР Горина О.А. </a:t>
            </a:r>
          </a:p>
          <a:p>
            <a:pPr algn="ctr" fontAlgn="base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17.Выпускной бал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май Муз. Руководитель воспитатели Подготовительных групп Зам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 ВМР Горина О.А. </a:t>
            </a:r>
          </a:p>
          <a:p>
            <a:pPr algn="ctr" fontAlgn="base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18.Развлечение  «День защиты детей»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июнь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Муз. Руководитель Воспитатели всех  возрастных 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группЗам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 ВМР Горина О.А.</a:t>
            </a:r>
          </a:p>
          <a:p>
            <a:pPr algn="ctr" fontAlgn="base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19.Праздник  «День семьи, любви и верности»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июль Муз. Руководитель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Воспитателивсех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 возрастных  групп</a:t>
            </a:r>
          </a:p>
          <a:p>
            <a:pPr algn="ctr"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завед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 ВМР Горина О.А.</a:t>
            </a:r>
          </a:p>
          <a:p>
            <a:pPr algn="ctr" fontAlgn="base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63880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1.7.ВЫСТАВКИ, СМОТРЫ, КОНКУРСЫ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867400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Цветочная композиция на день села Поляны. Сентябрь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Зам. зав. по ВМР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 всех возрастных групп</a:t>
            </a:r>
          </a:p>
          <a:p>
            <a:pPr algn="ctr"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2.Выставка поделок из природного материала  «Краски  осени»сентябрь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Конкурс рисунков «Есенинская Русь»октябрь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  подготовительных групп  </a:t>
            </a:r>
          </a:p>
          <a:p>
            <a:pPr algn="ctr"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4.Международный день пожилых людей 1 октября Выставка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рисунков «Мои бабушка и дедушка»октябрь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Творческая мастерская 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«Вместе  с папой мастерим» к празднику «День папы» 16 октября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родители, дети  всех возрастных групп</a:t>
            </a:r>
          </a:p>
          <a:p>
            <a:pPr algn="ctr"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Фотовыставка 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«Моя МАМА – лучше всех» ноябрь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  подготовительных групп  </a:t>
            </a:r>
          </a:p>
          <a:p>
            <a:pPr algn="ctr"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7.Выставка рисунков «Село мое, село родное»ноябрь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  подготовительных групп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8.Конкурс «Мастерская Деда Мороза» Лучшая новогодняя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игрушка.декабрь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9.Выставка детских рисунков «Сказочная зима»декабрь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10.Районный конкурс «Рождественский подарок»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декабрь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всех возрастных групп</a:t>
            </a:r>
          </a:p>
          <a:p>
            <a:pPr marL="514350" indent="-514350" algn="ctr" fontAlgn="base">
              <a:buAutoNum type="arabicPeriod" startAt="11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«Птичья столовая» январь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12. «Мини-музей» январь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«Покормите птиц»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 января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Всемирный день птиц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всех возрастных групп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-Выставка рисунков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«Есть такая профессия Родину защищать»февраль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старшего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дошк.возраста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15.«Генеалогическое древо семьи»февраль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Воспитатели, родители, дети  старшего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дошк.возраста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Онлайн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«Папа может»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 Дню защитника Отечества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 родители, дети  всех возрастных групп</a:t>
            </a:r>
          </a:p>
          <a:p>
            <a:pPr fontAlgn="base">
              <a:buNone/>
            </a:pPr>
            <a:endParaRPr lang="ru-RU" dirty="0" smtClean="0"/>
          </a:p>
          <a:p>
            <a:pPr marL="457200" indent="-457200" fontAlgn="base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«Театр своими руками»февраль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Воспитатели родители,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детистаршего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дошк.возраста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«Изготовление книжек-малышек по сказкам» февраль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Воспитатели родители, дети  старшего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дошк.возраста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фотовыставки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«Юные актеры» март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20. Выставка рисунков «Моя мамочка»март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Воспитатели Старшего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дошк.возраста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рисунков,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поделок и макетов 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«Дорога в космос»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Воспитатели. Родители. Дети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Смотр-конкурс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«Огород круглый год»апрель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 родители, дети  старшего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дошк.возраста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23.Выставка детских рисунков «Этих дней не смолкнет слава…»апрель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Воспитатели. Родители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24.Проект «Война коснулась каждой семьи…» Сбор информации о погибших воинах. апрель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Воспитатели. Родители. Дети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«Голубь мира»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Воспитатели. Родители. Дети всех возрастных групп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26.Бессмертный полк. май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Воспитатели. Родители. Дети всех возрастных групп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Система «Наставничества в ДОУ»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229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Наставник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Молодой педагог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Полякова В.Г.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Сыркина Н.Н.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Ловягина Л.П.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Трыкина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В.А.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Чирикова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Заречнева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О.М.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Левочкина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Е.М.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Каширская Л.А.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Работа в методическом кабинете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Autofit/>
          </a:bodyPr>
          <a:lstStyle/>
          <a:p>
            <a:pPr algn="ctr" fontAlgn="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Подбор и  систематизация материалов в методическом кабинете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Аналитическая деятельность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1.Мониторинг профессиональных потребностей педагогов.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Профессиональный стандарт педагогов ДОУ.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3.Анализ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педагогического сопровождения детей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4.Итоги работы за учебный год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5.Планирование работы на новый учебный год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6.Мониторинг запросов родителей на оказание образовательных услуг в ДОУ, удовлетворенности работой детского сада.</a:t>
            </a:r>
          </a:p>
          <a:p>
            <a:pPr algn="ctr" fontAlgn="t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Информационная деятельность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Пополнение банка педагогической информации (нормативно – правовой, методической и т.д.)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2.Ознакомление педагогов с новинками педагогической, психологической, методической литературы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3.Оформление  выставки  методической литературы по программе   «От рождения до школы». Под  ред.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    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0000" lnSpcReduction="20000"/>
          </a:bodyPr>
          <a:lstStyle/>
          <a:p>
            <a:pPr algn="ctr" fontAlgn="t">
              <a:buNone/>
            </a:pP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Организационно – методическая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Планирование и оказание помощи педагогам в подготовке к аттестации.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2.Составление графиков работы и  расписания НОД. 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3.Составление  циклограммы и планов  взаимодействия   специалистов   </a:t>
            </a:r>
          </a:p>
          <a:p>
            <a:pPr algn="ctr" fontAlgn="t">
              <a:buNone/>
            </a:pPr>
            <a:r>
              <a:rPr lang="ru-RU" sz="3400" b="1" i="1" u="sng" dirty="0" smtClean="0">
                <a:latin typeface="Times New Roman" pitchFamily="18" charset="0"/>
                <a:cs typeface="Times New Roman" pitchFamily="18" charset="0"/>
              </a:rPr>
              <a:t>Консультативная деятельность</a:t>
            </a:r>
            <a:endParaRPr lang="ru-RU" sz="3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1.Организация консультаций для педагогов по реализации годовых задач ДОУ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2.Популяризация инновационной деятельности: использование ИКТ.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3.Консультирование педагогов и родителей по вопросам развития  и оздоровления детей.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компонент.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профессионального стандарта педагога  в ДОУ 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подписки на  электронные педагогические издания: - журнал «Справочник старшего воспитателя» -  журнал «Дошкольное образование</a:t>
            </a:r>
          </a:p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Повестка дня: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638800"/>
          </a:xfrm>
        </p:spPr>
        <p:txBody>
          <a:bodyPr>
            <a:normAutofit fontScale="62500" lnSpcReduction="20000"/>
          </a:bodyPr>
          <a:lstStyle/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Установочный педагогический совет №1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Обсуждение и утверждение годового плана на 2022- 2023 учебный год. </a:t>
            </a:r>
          </a:p>
          <a:p>
            <a:pPr marL="514350" indent="-514350" fontAlgn="base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Подготовка и оформление (ведение документации)  предметно-развивающей среды в группах по зонам развития игровым оборудованиям, пособиями, развивающим материалом и т.п. к новому учебному году.</a:t>
            </a:r>
          </a:p>
          <a:p>
            <a:pPr marL="514350" indent="-514350" fontAlgn="base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Принятие и утверждение списка детей по группам на 2022- 2023 учебный год. </a:t>
            </a:r>
          </a:p>
          <a:p>
            <a:pPr marL="514350" indent="-514350" fontAlgn="base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Утверждение сетки непосредственно образовательной деятельности в группах и у специалистов. </a:t>
            </a:r>
          </a:p>
          <a:p>
            <a:pPr marL="514350" indent="-514350" fontAlgn="base">
              <a:buAutoNum type="arabicPeriod" startAt="7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Утверждение плана работы по аттестации педагогических работников на 2020 – 2024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fontAlgn="base">
              <a:buAutoNum type="arabicPeriod" startAt="7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Принятие плана графика по повышению квалификации педагогических работников дошкольного учреждения . </a:t>
            </a:r>
          </a:p>
          <a:p>
            <a:pPr fontAlgn="base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3. ВЗАИМОДЕЙСТВИЕ С СОЦИУМОМ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3.1.Преемственность со школой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Оформление и постоянное пополнение  стенда для родителей «Для Вас, будущие первоклассники». В течение года воспитатели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подг.гр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Совместное заседание психологов ДОУ и школы: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обсуждение итогов обследования детей подготовительных групп на готовность к обучению в школе;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разработка рекомендаций для родителей детей первоклассников  педагог–психолог  ДОУ и СОШ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56260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3.2. РАБОТА С СОЦИУМОМ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Autofit/>
          </a:bodyPr>
          <a:lstStyle/>
          <a:p>
            <a:pPr marL="400050" indent="-400050" algn="ctr">
              <a:spcBef>
                <a:spcPts val="0"/>
              </a:spcBef>
              <a:buFont typeface="+mj-lt"/>
              <a:buAutoNum type="romanLcPeriod"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Детская  библиотека»: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1.Экскурсии;                                                  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2.Посещение праздников;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Работа с читающими детьми;</a:t>
            </a:r>
          </a:p>
          <a:p>
            <a:pPr algn="ctr" fontAlgn="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4.Участие в беседах, викторинах, КВН.  В течение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годаЗам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ВМР, Воспитатели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Торговля: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1.Экскурсии в магазин;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2.Целевые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посещения.В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течение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годаЗам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ВМР, Воспитатели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Сфера услуг: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1.Целевая прогулка к сбербанку.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Экскурсия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почту.В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течение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годаЗам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ВМР, Воспитатели</a:t>
            </a:r>
          </a:p>
          <a:p>
            <a:pPr marL="400050" indent="-400050" algn="ctr">
              <a:spcBef>
                <a:spcPts val="0"/>
              </a:spcBef>
              <a:buFont typeface="+mj-lt"/>
              <a:buAutoNum type="romanLcPeriod"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Статьи в газете «Рязанские зори»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1.Электронная газета «Наш Родничок»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2.Съемки и репортажи о жизни детского сада.                                                           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3.Сайт детского сада В течение года Зам по ВМР, Воспитатели</a:t>
            </a:r>
          </a:p>
          <a:p>
            <a:pPr marL="400050" indent="-400050" algn="ctr">
              <a:spcBef>
                <a:spcPts val="0"/>
              </a:spcBef>
              <a:buFont typeface="+mj-lt"/>
              <a:buAutoNum type="romanLcPeriod"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Организация встречи с инспектором по </a:t>
            </a:r>
            <a:r>
              <a:rPr lang="ru-RU" sz="1800" b="1" u="sng" dirty="0" err="1" smtClean="0">
                <a:latin typeface="Times New Roman" pitchFamily="18" charset="0"/>
                <a:cs typeface="Times New Roman" pitchFamily="18" charset="0"/>
              </a:rPr>
              <a:t>ПДД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Зам по ВМР, Воспитатели</a:t>
            </a:r>
          </a:p>
          <a:p>
            <a:pPr marL="400050" indent="-400050" algn="ctr">
              <a:spcBef>
                <a:spcPts val="0"/>
              </a:spcBef>
              <a:buFont typeface="+mj-lt"/>
              <a:buAutoNum type="romanLcPeriod"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Детская музыкальная школа: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1.Экскурсии                                               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2.Посещение концертов, музыкальных сказок                                                      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3.Выступление учеников музыкальной школы в  детском саду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       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годаВоспитатели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муз. руководитель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3.3 Работа с родителями: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Общее родительское собрание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«Наш сад. Наши дети. Наше будущее»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1.Отчет о летней оздоровительной работе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Ознакомление родителей с задачами на 2022-2023 учебный год.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 Ознакомление с нормативными документами.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 Об участии родителей в реализации образовательной программы ДОУ.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5. Выбор председателя и состава Совета родителей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6. Об организации питания в ДОУ.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7. Разное.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Октябрь2022г.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«Формировани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 функциональной грамотности у детей дошкольного возраста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О результатах мониторинга освоения знаний детьми к концу учебного года.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май 2023г.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33400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48640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762000"/>
          <a:ext cx="8458199" cy="3886200"/>
        </p:xfrm>
        <a:graphic>
          <a:graphicData uri="http://schemas.openxmlformats.org/drawingml/2006/table">
            <a:tbl>
              <a:tblPr/>
              <a:tblGrid>
                <a:gridCol w="4627765"/>
                <a:gridCol w="1849670"/>
                <a:gridCol w="1980764"/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«Давайте знакомиться» - социально-педагогическая диагностика семей воспитанников, поступивших в ДОУ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День открытых дверей: просмотры образовательной деятельности  в детском саду для родителей.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Апрель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Весь пед.персонал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«Детский сад – глазами родителей» (мнение о работе ДОУ) анкетирование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4.Контроль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Руководство ведения документации на группах в течение года Зам. по ВМР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воспитательно-образовательного процесса в соответствии с календарно-тематическим планированием в течение года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групп к началу учебного года"сентябрь зам. по  ВМР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за проведением педагогического  мониторинга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сентябрь,май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зам. по  ВМР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Фронтальный контроль "Готовность выпускников в соответствии с целевыми ориентирами ФГОС ДО"апрель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зам.поВМР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Педагог-психолог Учитель-логопед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"Сотрудничество ДОУ и семьи основа индивидуально-личностного развития ребенка"ноябрь председатель родительского комитета, Зам. по УВР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 к летнему оздоровительному периоду май Председатель родительского комитета, Зам. по УВР Учитель-логопед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3293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Традиционные профессиональные конкурсы: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3419475" y="26368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b="1">
              <a:latin typeface="Times New Roman" pitchFamily="18" charset="0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611188" y="1268413"/>
            <a:ext cx="77771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 России»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сентябрь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«Духовное возрождение»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сентябрь (июнь)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«Педагогический дебют» –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октябрь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дидактических игр и наглядных пособий среди работников дошкольного образования Рязанского района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ноябрь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Фестиваль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Инноватика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Образование. Мастерство» 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ноябрь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«Воспитатель года России»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февраль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«Учитель года России»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март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«Педагог-психолог России»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pPr>
              <a:buFont typeface="Wingdings" pitchFamily="2" charset="2"/>
              <a:buChar char="Ø"/>
            </a:pP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643563"/>
            <a:ext cx="68627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«Группа в ВК»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нимок экрана (50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8940800" cy="50292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(4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669866" cy="4876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МБДОУ «Полянский детский сад «Родничок»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нимок экрана (47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8046156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(5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8858956" cy="49831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Цель: Обеспечение эффективного взаимодействия всех участников образовательного процесса – педагогов, родителей, детей для разностороннего развития личности дошкольника, сохранения и укрепления его физического и эмоционального здоровья. </a:t>
            </a:r>
          </a:p>
          <a:p>
            <a:pPr fontAlgn="base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«Электронная газета»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ide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7324737" cy="54864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Принятие решения: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Утвердить Годовой план работы на 2022-2023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Утвердить рабочие программы педагогов ДОУ на 2022-2023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Включить в план работы мероприятия по профилактике профессионального выгорания педагогов с учетом рекомендаций РМО педагогов –психологов Рязанского района.</a:t>
            </a:r>
          </a:p>
          <a:p>
            <a:pPr marL="514350" indent="-51435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Ответственный- Горина О.А.,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Храмшина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И.В.  2022-2023уч.г.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Повышать педагогическое мастерство и развивать творческий потенциал педагогов ДОУ «Родничок», стимулируя участие педагогических работников в профессиональных конкурсах («Педагогический дебют», «Воспитатель года-России», «Мастерство.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Инноватика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Образование», «Авторская дидактическая игра и методическое пособие»). </a:t>
            </a:r>
          </a:p>
          <a:p>
            <a:pPr marL="514350" indent="-51435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Ответственный Горина О.А.–2022-2023уч.г.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 целях совершенствования модели методического сопровождения профессиональной деятельности воспитателей на основе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 продолжать работу   семинаров, мастер-классов, педагогов, как эффективной формой организации инновационного развития ДОУ. </a:t>
            </a:r>
          </a:p>
          <a:p>
            <a:pPr marL="514350" indent="-51435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Ответственный Горина О.А., педагоги ДОУ –2022-2023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Рекомендовать методическим объединениям ДОУ в рамках сетевого методического сопровождения педагогов для достижения «опережающего» эффекта в развитии кадрового потенциала системы образования Рязанского района включить в план работы мероприятия по: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Развитию талантов и способностей воспитанников;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Инновационным технологиям;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Развитию наставнических практик (с молодыми педагогами, групповое наставничество «равный –равному» и пр.);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Формированию функциональной грамотности обучающихся;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Технологиям развития, социальной адаптации и комплексной помощи детям с ОВЗ;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Совершенствованию психолого-педагогических компетенций педагогов;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Обобщению эффективных практик обучения и воспитания;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Профилактике профессионального выгорания педагогов с учетом рекомендаций РМО педагогов –психологов Рязанского района;</a:t>
            </a:r>
          </a:p>
          <a:p>
            <a:pPr lvl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Подготовке педагогических работников к участию в профессиональных конкурсах.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Ответственный-Горина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5416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педагогического коллектива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2022-2023 учебный 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pPr marL="514350" lvl="0" indent="-514350"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Продолжать развивать познавательный интерес, интеллектуально-творческий потенциал каждого ребенка, используя инновационные технологии обучения и воспитания.</a:t>
            </a:r>
          </a:p>
          <a:p>
            <a:pPr marL="514350" lvl="0" indent="-514350"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Совершенствовать систему использования инновационных технологий, развития дошкольников.</a:t>
            </a:r>
          </a:p>
          <a:p>
            <a:pPr marL="514350" lvl="0" indent="-514350"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Развивать творческую речевую активность детей через решение проблемных ситуаций, проектной деятельности и развития театрализованной  деятельности;</a:t>
            </a:r>
          </a:p>
          <a:p>
            <a:pPr marL="514350" lvl="0" indent="-514350"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Повышать квалификацию и профессиональное мастерство педагогов ДОО в освоении и применении педагогических средств, позволяющих эффективно достигать планируемые образовательные результаты, осваивая новые позиции, задаваемые технологией организации образования.</a:t>
            </a:r>
          </a:p>
          <a:p>
            <a:pPr fontAlgn="base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AutoNum type="arabicPeriod" startAt="5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Содействовать развитию вариативных форм дошкольного образования, используя различные методы/технологии взаимодействия с родителями.</a:t>
            </a:r>
          </a:p>
          <a:p>
            <a:pPr marL="514350" lvl="0" indent="-514350">
              <a:buAutoNum type="arabicPeriod" startAt="5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Совершенствовать работу по организации мониторинга развития детей для построения образовательного маршрута индивидуального развития каждого дошкольника.</a:t>
            </a:r>
          </a:p>
          <a:p>
            <a:pPr marL="514350" lvl="0" indent="-514350">
              <a:buAutoNum type="arabicPeriod" startAt="5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Повышать мотивационную составляющую педагогов на реализацию траектории педагогического развития через конкурсы профессионального мастерства.</a:t>
            </a:r>
          </a:p>
          <a:p>
            <a:pPr marL="514350" lvl="0" indent="-514350">
              <a:buAutoNum type="arabicPeriod" startAt="5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Формировать у молодых специалистов устойчивого желания в повышении профессионального и творческого потенциала. </a:t>
            </a:r>
          </a:p>
          <a:p>
            <a:pPr fontAlgn="base"/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762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1.ОРГАНИЗАЦИОННО - МЕТОДИЧЕСКАЯ РАБОТА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1.1.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 ПЕДАГОГОВ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1.1.1 АТТЕСТАЦИЯ ПЕДАГОГОВ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648201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fontAlgn="base">
              <a:buNone/>
            </a:pPr>
            <a:r>
              <a:rPr lang="ru-RU" b="1" i="1" dirty="0" smtClean="0"/>
              <a:t>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848350"/>
            <a:ext cx="615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052343"/>
          <a:ext cx="8610601" cy="5805657"/>
        </p:xfrm>
        <a:graphic>
          <a:graphicData uri="http://schemas.openxmlformats.org/drawingml/2006/table">
            <a:tbl>
              <a:tblPr/>
              <a:tblGrid>
                <a:gridCol w="626853"/>
                <a:gridCol w="2130768"/>
                <a:gridCol w="1879674"/>
                <a:gridCol w="2380978"/>
                <a:gridCol w="1592328"/>
              </a:tblGrid>
              <a:tr h="35544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 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Фамилия, имя, отчества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Категория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60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Малхазян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Карина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Хазаросовна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 квалификационная категория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, 2023г.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71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Бушманова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Ирина Олеговна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 квалификационная категория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2023г.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29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Субботина Светлана Викторовна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 квалификационная категория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, 2023г.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29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Храмшина Ирина Валерьевна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Педагог-психолог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 квалификационная категория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2022г.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29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Рогачева Мария Дмитриевна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Учитель-логопед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 квалификационная категория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Сентябрь,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2022г.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29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Володина Лилия Владимировна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 квалификационная категория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, 2023г.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71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Новикова Елена Владимировна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 квалификационная категория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, 2023г.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АТТЕСТАЦИЯ ПЕДАГОГОВ НА СООТВЕТСТВИЕ ЗАНИМАЕМОЙ ДОЛЖНОСТИ в 2022-2023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534400" cy="3623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156"/>
                <a:gridCol w="2860604"/>
                <a:gridCol w="1706880"/>
                <a:gridCol w="1706880"/>
                <a:gridCol w="1706880"/>
              </a:tblGrid>
              <a:tr h="51762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 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Фамилия, имя, отчества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Должность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643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Ловягина Лидия Петровна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Соответствие занимаемой должности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7643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Трыкина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Вера Алексеевна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Соответствие занимаемой должности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2022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7643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Сыркина Наталья Николаевна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Соответствие занимаемой должности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2022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7643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Сикачева Светлана Валерьевна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Соответствие занимаемой должности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Ноябрь, 2022г.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1.1.2 Повышение квалификации педагогов ДОУ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81000" y="914400"/>
          <a:ext cx="8229600" cy="5050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2682240"/>
                <a:gridCol w="1645920"/>
                <a:gridCol w="1645920"/>
                <a:gridCol w="1645920"/>
              </a:tblGrid>
              <a:tr h="65314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 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Фамилия, имя, отчества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Должность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курсов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14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22885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22885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Востепанова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Елена </a:t>
                      </a: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Аубекировна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Зам.зав.по УВМР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Март-апрель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2022-2023г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14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Заречнева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Олеся Михайловна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Март-апрель 2022-2023г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14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4127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Бондарева Ирина Сергеевна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Музыкальный руководитель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Март-апрель 2022-2023г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14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Жаворонкова Валентина Владимировна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воспитатель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Март-апрель 2022-2023г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14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Чирикова Наталья Васильевна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Март-апрель 2022-2023г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14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127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Игнатьева Татьяна Викторовна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Март-апрель 2022-2023г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2154</Words>
  <Application>Microsoft Office PowerPoint</Application>
  <PresentationFormat>Экран (4:3)</PresentationFormat>
  <Paragraphs>525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МБДОУ «Полянский детский сад «Родничок» общеразвивающего вида»  Августовский  педагогический совет     </vt:lpstr>
      <vt:lpstr>Слайд 2</vt:lpstr>
      <vt:lpstr>Повестка дня:</vt:lpstr>
      <vt:lpstr>Слайд 4</vt:lpstr>
      <vt:lpstr>Задачи педагогического коллектива  на 2022-2023 учебный год </vt:lpstr>
      <vt:lpstr>Слайд 6</vt:lpstr>
      <vt:lpstr>  1.ОРГАНИЗАЦИОННО - МЕТОДИЧЕСКАЯ РАБОТА 1.1. ПОВЫШЕНИЕ КВАЛИФИКАЦИИ ПЕДАГОГОВ  1.1.1 АТТЕСТАЦИЯ ПЕДАГОГОВ   </vt:lpstr>
      <vt:lpstr>АТТЕСТАЦИЯ ПЕДАГОГОВ НА СООТВЕТСТВИЕ ЗАНИМАЕМОЙ ДОЛЖНОСТИ в 2022-2023 уч.г. </vt:lpstr>
      <vt:lpstr>1.1.2 Повышение квалификации педагогов ДОУ</vt:lpstr>
      <vt:lpstr> Образовательный уровень педагогических работников:   </vt:lpstr>
      <vt:lpstr>Слайд 11</vt:lpstr>
      <vt:lpstr>1.1.3. Планирование работы по самообразованию педагогов</vt:lpstr>
      <vt:lpstr>Слайд 13</vt:lpstr>
      <vt:lpstr>Слайд 14</vt:lpstr>
      <vt:lpstr>1.2. ПЕДАГОГИЧЕСКИЕ СОВЕТЫ </vt:lpstr>
      <vt:lpstr>Слайд 16</vt:lpstr>
      <vt:lpstr>Слайд 17</vt:lpstr>
      <vt:lpstr>Слайд 18</vt:lpstr>
      <vt:lpstr>Слайд 19</vt:lpstr>
      <vt:lpstr>1.4 МАСТЕР-КЛАСС </vt:lpstr>
      <vt:lpstr>1.6 ОТКРЫТЫЕ ПРОСМОТРЫ ОБРАЗОВАТЕЛЬНОЙ ПЕДАГОГИЧЕСКОЙ ДЕЯТЕЛЬНОСТИ </vt:lpstr>
      <vt:lpstr>Слайд 22</vt:lpstr>
      <vt:lpstr>Слайд 23</vt:lpstr>
      <vt:lpstr>1.7.ВЫСТАВКИ, СМОТРЫ, КОНКУРСЫ. </vt:lpstr>
      <vt:lpstr>Слайд 25</vt:lpstr>
      <vt:lpstr>Слайд 26</vt:lpstr>
      <vt:lpstr>Система «Наставничества в ДОУ»</vt:lpstr>
      <vt:lpstr>Работа в методическом кабинете </vt:lpstr>
      <vt:lpstr>Слайд 29</vt:lpstr>
      <vt:lpstr>3. ВЗАИМОДЕЙСТВИЕ С СОЦИУМОМ 3.1.Преемственность со школой </vt:lpstr>
      <vt:lpstr>3.2. РАБОТА С СОЦИУМОМ</vt:lpstr>
      <vt:lpstr>3.3 Работа с родителями: </vt:lpstr>
      <vt:lpstr>Слайд 33</vt:lpstr>
      <vt:lpstr>4.Контроль </vt:lpstr>
      <vt:lpstr>Традиционные профессиональные конкурсы: </vt:lpstr>
      <vt:lpstr>«Группа в ВК»</vt:lpstr>
      <vt:lpstr>Слайд 37</vt:lpstr>
      <vt:lpstr>Сайт  МБДОУ «Полянский детский сад «Родничок»</vt:lpstr>
      <vt:lpstr>Слайд 39</vt:lpstr>
      <vt:lpstr>«Электронная газета»</vt:lpstr>
      <vt:lpstr>Принятие решения:</vt:lpstr>
      <vt:lpstr>Слайд 42</vt:lpstr>
      <vt:lpstr>Слайд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 ПЛАН РАБОТЫ МБДОУ  «Полянский детский сад  «Родничок»  общеразвивающего вида» на 2019-2020 учебный год </dc:title>
  <dc:creator>Admin</dc:creator>
  <cp:lastModifiedBy>Admin</cp:lastModifiedBy>
  <cp:revision>70</cp:revision>
  <dcterms:created xsi:type="dcterms:W3CDTF">2006-08-16T00:00:00Z</dcterms:created>
  <dcterms:modified xsi:type="dcterms:W3CDTF">2022-08-29T09:06:23Z</dcterms:modified>
</cp:coreProperties>
</file>